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9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37" r:id="rId2"/>
    <p:sldId id="273" r:id="rId3"/>
    <p:sldId id="287" r:id="rId4"/>
    <p:sldId id="346" r:id="rId5"/>
    <p:sldId id="347" r:id="rId6"/>
    <p:sldId id="348" r:id="rId7"/>
    <p:sldId id="351" r:id="rId8"/>
    <p:sldId id="349" r:id="rId9"/>
    <p:sldId id="350" r:id="rId10"/>
    <p:sldId id="352" r:id="rId11"/>
    <p:sldId id="358" r:id="rId12"/>
    <p:sldId id="357" r:id="rId13"/>
    <p:sldId id="356" r:id="rId14"/>
    <p:sldId id="360" r:id="rId15"/>
    <p:sldId id="359" r:id="rId16"/>
    <p:sldId id="291" r:id="rId17"/>
    <p:sldId id="353" r:id="rId18"/>
    <p:sldId id="339" r:id="rId19"/>
    <p:sldId id="341" r:id="rId20"/>
    <p:sldId id="297" r:id="rId21"/>
    <p:sldId id="342" r:id="rId22"/>
    <p:sldId id="338" r:id="rId23"/>
    <p:sldId id="343" r:id="rId24"/>
    <p:sldId id="345"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F4C"/>
    <a:srgbClr val="FF7062"/>
    <a:srgbClr val="4C6278"/>
    <a:srgbClr val="96A9BC"/>
    <a:srgbClr val="FFB7B0"/>
    <a:srgbClr val="FF5D5D"/>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8" autoAdjust="0"/>
    <p:restoredTop sz="94660"/>
  </p:normalViewPr>
  <p:slideViewPr>
    <p:cSldViewPr snapToGrid="0">
      <p:cViewPr varScale="1">
        <p:scale>
          <a:sx n="92" d="100"/>
          <a:sy n="92" d="100"/>
        </p:scale>
        <p:origin x="76"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4CE3-632C-4A70-8519-B62FBF409ECC}" type="datetimeFigureOut">
              <a:rPr lang="fr-FR" smtClean="0"/>
              <a:t>07/09/2022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E34B-9C74-46C7-87A0-F674993752CD}" type="slidenum">
              <a:rPr lang="fr-FR" smtClean="0"/>
              <a:t>‹N°›</a:t>
            </a:fld>
            <a:endParaRPr lang="fr-FR"/>
          </a:p>
        </p:txBody>
      </p:sp>
    </p:spTree>
    <p:extLst>
      <p:ext uri="{BB962C8B-B14F-4D97-AF65-F5344CB8AC3E}">
        <p14:creationId xmlns:p14="http://schemas.microsoft.com/office/powerpoint/2010/main" val="2746010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809E99-1D06-45BB-87DC-8E1C8FAF2C7B}" type="slidenum">
              <a:rPr lang="fr-FR" smtClean="0"/>
              <a:t>18</a:t>
            </a:fld>
            <a:endParaRPr lang="fr-FR"/>
          </a:p>
        </p:txBody>
      </p:sp>
    </p:spTree>
    <p:extLst>
      <p:ext uri="{BB962C8B-B14F-4D97-AF65-F5344CB8AC3E}">
        <p14:creationId xmlns:p14="http://schemas.microsoft.com/office/powerpoint/2010/main" val="2136231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AE856F-12DA-442D-8782-BCCAB02C30D3}"/>
              </a:ext>
            </a:extLst>
          </p:cNvPr>
          <p:cNvSpPr/>
          <p:nvPr userDrawn="1"/>
        </p:nvSpPr>
        <p:spPr>
          <a:xfrm>
            <a:off x="0" y="6096000"/>
            <a:ext cx="12192000" cy="762000"/>
          </a:xfrm>
          <a:prstGeom prst="rect">
            <a:avLst/>
          </a:prstGeom>
          <a:solidFill>
            <a:srgbClr val="FF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5D48D9CC-BC48-431E-917A-3ED082061A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2625" y="6287738"/>
            <a:ext cx="2514599" cy="454723"/>
          </a:xfrm>
          <a:prstGeom prst="rect">
            <a:avLst/>
          </a:prstGeom>
        </p:spPr>
      </p:pic>
    </p:spTree>
    <p:extLst>
      <p:ext uri="{BB962C8B-B14F-4D97-AF65-F5344CB8AC3E}">
        <p14:creationId xmlns:p14="http://schemas.microsoft.com/office/powerpoint/2010/main" val="1806962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B1DE3-AF9B-447C-9BAD-7B6198E176E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4EDDD97-14FD-4BA6-BB4D-64DF7FF24ED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121F43-BE67-45D0-BCCC-D5DA73E0C6DE}"/>
              </a:ext>
            </a:extLst>
          </p:cNvPr>
          <p:cNvSpPr>
            <a:spLocks noGrp="1"/>
          </p:cNvSpPr>
          <p:nvPr>
            <p:ph type="dt" sz="half" idx="10"/>
          </p:nvPr>
        </p:nvSpPr>
        <p:spPr/>
        <p:txBody>
          <a:bodyPr/>
          <a:lstStyle/>
          <a:p>
            <a:fld id="{4E7C5F9E-2169-48E1-902C-3BD995040A5D}" type="datetimeFigureOut">
              <a:rPr lang="fr-FR" smtClean="0"/>
              <a:t>07/09/2022</a:t>
            </a:fld>
            <a:endParaRPr lang="fr-FR"/>
          </a:p>
        </p:txBody>
      </p:sp>
      <p:sp>
        <p:nvSpPr>
          <p:cNvPr id="5" name="Espace réservé du pied de page 4">
            <a:extLst>
              <a:ext uri="{FF2B5EF4-FFF2-40B4-BE49-F238E27FC236}">
                <a16:creationId xmlns:a16="http://schemas.microsoft.com/office/drawing/2014/main" id="{B7D7F6C8-7EC4-48D3-8598-F135937F6C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121750-C38C-4A35-8169-6971DAC7D23D}"/>
              </a:ext>
            </a:extLst>
          </p:cNvPr>
          <p:cNvSpPr>
            <a:spLocks noGrp="1"/>
          </p:cNvSpPr>
          <p:nvPr>
            <p:ph type="sldNum" sz="quarter" idx="12"/>
          </p:nvPr>
        </p:nvSpPr>
        <p:spPr/>
        <p:txBody>
          <a:bodyPr/>
          <a:lstStyle/>
          <a:p>
            <a:fld id="{36235833-8E23-44CB-98E8-AA5DF753246E}" type="slidenum">
              <a:rPr lang="fr-FR" smtClean="0"/>
              <a:t>‹N°›</a:t>
            </a:fld>
            <a:endParaRPr lang="fr-FR"/>
          </a:p>
        </p:txBody>
      </p:sp>
    </p:spTree>
    <p:extLst>
      <p:ext uri="{BB962C8B-B14F-4D97-AF65-F5344CB8AC3E}">
        <p14:creationId xmlns:p14="http://schemas.microsoft.com/office/powerpoint/2010/main" val="396382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3841CC0-CF27-4614-94F0-FCB0BEDFF6F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D8FC435-0E77-49A0-A0F4-6A50E1F0FB2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44CCBF-4ED1-4BC2-BA58-18E00D35C30D}"/>
              </a:ext>
            </a:extLst>
          </p:cNvPr>
          <p:cNvSpPr>
            <a:spLocks noGrp="1"/>
          </p:cNvSpPr>
          <p:nvPr>
            <p:ph type="dt" sz="half" idx="10"/>
          </p:nvPr>
        </p:nvSpPr>
        <p:spPr/>
        <p:txBody>
          <a:bodyPr/>
          <a:lstStyle/>
          <a:p>
            <a:fld id="{4E7C5F9E-2169-48E1-902C-3BD995040A5D}" type="datetimeFigureOut">
              <a:rPr lang="fr-FR" smtClean="0"/>
              <a:t>07/09/2022</a:t>
            </a:fld>
            <a:endParaRPr lang="fr-FR"/>
          </a:p>
        </p:txBody>
      </p:sp>
      <p:sp>
        <p:nvSpPr>
          <p:cNvPr id="5" name="Espace réservé du pied de page 4">
            <a:extLst>
              <a:ext uri="{FF2B5EF4-FFF2-40B4-BE49-F238E27FC236}">
                <a16:creationId xmlns:a16="http://schemas.microsoft.com/office/drawing/2014/main" id="{3972E4FE-7E32-47FA-8BC1-2E55D0BBA9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D853A5-EE70-456B-A31C-E34ACFB94E46}"/>
              </a:ext>
            </a:extLst>
          </p:cNvPr>
          <p:cNvSpPr>
            <a:spLocks noGrp="1"/>
          </p:cNvSpPr>
          <p:nvPr>
            <p:ph type="sldNum" sz="quarter" idx="12"/>
          </p:nvPr>
        </p:nvSpPr>
        <p:spPr/>
        <p:txBody>
          <a:bodyPr/>
          <a:lstStyle/>
          <a:p>
            <a:fld id="{36235833-8E23-44CB-98E8-AA5DF753246E}" type="slidenum">
              <a:rPr lang="fr-FR" smtClean="0"/>
              <a:t>‹N°›</a:t>
            </a:fld>
            <a:endParaRPr lang="fr-FR"/>
          </a:p>
        </p:txBody>
      </p:sp>
    </p:spTree>
    <p:extLst>
      <p:ext uri="{BB962C8B-B14F-4D97-AF65-F5344CB8AC3E}">
        <p14:creationId xmlns:p14="http://schemas.microsoft.com/office/powerpoint/2010/main" val="396591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6DF185-F440-4DE5-B7EC-61F4A410F62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848910A-811D-47D0-A619-A4898921486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46D6D6-9717-4120-904D-B01E3F2C41B4}"/>
              </a:ext>
            </a:extLst>
          </p:cNvPr>
          <p:cNvSpPr>
            <a:spLocks noGrp="1"/>
          </p:cNvSpPr>
          <p:nvPr>
            <p:ph type="dt" sz="half" idx="10"/>
          </p:nvPr>
        </p:nvSpPr>
        <p:spPr/>
        <p:txBody>
          <a:bodyPr/>
          <a:lstStyle/>
          <a:p>
            <a:fld id="{4E7C5F9E-2169-48E1-902C-3BD995040A5D}" type="datetimeFigureOut">
              <a:rPr lang="fr-FR" smtClean="0"/>
              <a:t>07/09/2022</a:t>
            </a:fld>
            <a:endParaRPr lang="fr-FR"/>
          </a:p>
        </p:txBody>
      </p:sp>
      <p:sp>
        <p:nvSpPr>
          <p:cNvPr id="5" name="Espace réservé du pied de page 4">
            <a:extLst>
              <a:ext uri="{FF2B5EF4-FFF2-40B4-BE49-F238E27FC236}">
                <a16:creationId xmlns:a16="http://schemas.microsoft.com/office/drawing/2014/main" id="{D0C434C4-9611-4F80-ACCE-1C7FFE4C2F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0EA2C7-1A9C-4787-8C7D-86D4B13C66F0}"/>
              </a:ext>
            </a:extLst>
          </p:cNvPr>
          <p:cNvSpPr>
            <a:spLocks noGrp="1"/>
          </p:cNvSpPr>
          <p:nvPr>
            <p:ph type="sldNum" sz="quarter" idx="12"/>
          </p:nvPr>
        </p:nvSpPr>
        <p:spPr/>
        <p:txBody>
          <a:bodyPr/>
          <a:lstStyle/>
          <a:p>
            <a:fld id="{36235833-8E23-44CB-98E8-AA5DF753246E}" type="slidenum">
              <a:rPr lang="fr-FR" smtClean="0"/>
              <a:t>‹N°›</a:t>
            </a:fld>
            <a:endParaRPr lang="fr-FR"/>
          </a:p>
        </p:txBody>
      </p:sp>
    </p:spTree>
    <p:extLst>
      <p:ext uri="{BB962C8B-B14F-4D97-AF65-F5344CB8AC3E}">
        <p14:creationId xmlns:p14="http://schemas.microsoft.com/office/powerpoint/2010/main" val="3569994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3ACF42-52C5-4582-A121-BBC8B892890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4BC412F-6873-4488-B124-9CBB8D1CF0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5501BFD-E4E7-4B1B-B2E1-06F450C49A41}"/>
              </a:ext>
            </a:extLst>
          </p:cNvPr>
          <p:cNvSpPr>
            <a:spLocks noGrp="1"/>
          </p:cNvSpPr>
          <p:nvPr>
            <p:ph type="dt" sz="half" idx="10"/>
          </p:nvPr>
        </p:nvSpPr>
        <p:spPr/>
        <p:txBody>
          <a:bodyPr/>
          <a:lstStyle/>
          <a:p>
            <a:fld id="{4E7C5F9E-2169-48E1-902C-3BD995040A5D}" type="datetimeFigureOut">
              <a:rPr lang="fr-FR" smtClean="0"/>
              <a:t>07/09/2022</a:t>
            </a:fld>
            <a:endParaRPr lang="fr-FR"/>
          </a:p>
        </p:txBody>
      </p:sp>
      <p:sp>
        <p:nvSpPr>
          <p:cNvPr id="5" name="Espace réservé du pied de page 4">
            <a:extLst>
              <a:ext uri="{FF2B5EF4-FFF2-40B4-BE49-F238E27FC236}">
                <a16:creationId xmlns:a16="http://schemas.microsoft.com/office/drawing/2014/main" id="{BD4A2114-FF3A-4AF9-A99A-A52992098F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5B3D32-57BF-4FC9-AE1C-3DB985E7D8C7}"/>
              </a:ext>
            </a:extLst>
          </p:cNvPr>
          <p:cNvSpPr>
            <a:spLocks noGrp="1"/>
          </p:cNvSpPr>
          <p:nvPr>
            <p:ph type="sldNum" sz="quarter" idx="12"/>
          </p:nvPr>
        </p:nvSpPr>
        <p:spPr/>
        <p:txBody>
          <a:bodyPr/>
          <a:lstStyle/>
          <a:p>
            <a:fld id="{36235833-8E23-44CB-98E8-AA5DF753246E}" type="slidenum">
              <a:rPr lang="fr-FR" smtClean="0"/>
              <a:t>‹N°›</a:t>
            </a:fld>
            <a:endParaRPr lang="fr-FR"/>
          </a:p>
        </p:txBody>
      </p:sp>
    </p:spTree>
    <p:extLst>
      <p:ext uri="{BB962C8B-B14F-4D97-AF65-F5344CB8AC3E}">
        <p14:creationId xmlns:p14="http://schemas.microsoft.com/office/powerpoint/2010/main" val="84152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1A0849-79F7-4B21-BCAB-835CD6F4F8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1BC556-2CC3-4B80-AB90-42D1C4E7B55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67B435C-37FF-4CD2-AFDB-5395D5DC653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EEC138B-F9EC-477A-A332-B8259AF1AADA}"/>
              </a:ext>
            </a:extLst>
          </p:cNvPr>
          <p:cNvSpPr>
            <a:spLocks noGrp="1"/>
          </p:cNvSpPr>
          <p:nvPr>
            <p:ph type="dt" sz="half" idx="10"/>
          </p:nvPr>
        </p:nvSpPr>
        <p:spPr/>
        <p:txBody>
          <a:bodyPr/>
          <a:lstStyle/>
          <a:p>
            <a:fld id="{4E7C5F9E-2169-48E1-902C-3BD995040A5D}" type="datetimeFigureOut">
              <a:rPr lang="fr-FR" smtClean="0"/>
              <a:t>07/09/2022</a:t>
            </a:fld>
            <a:endParaRPr lang="fr-FR"/>
          </a:p>
        </p:txBody>
      </p:sp>
      <p:sp>
        <p:nvSpPr>
          <p:cNvPr id="6" name="Espace réservé du pied de page 5">
            <a:extLst>
              <a:ext uri="{FF2B5EF4-FFF2-40B4-BE49-F238E27FC236}">
                <a16:creationId xmlns:a16="http://schemas.microsoft.com/office/drawing/2014/main" id="{92619712-362C-479C-937F-A8E1163DBB5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D2A79A5-093B-43DC-BA07-D1E9A0CB23FD}"/>
              </a:ext>
            </a:extLst>
          </p:cNvPr>
          <p:cNvSpPr>
            <a:spLocks noGrp="1"/>
          </p:cNvSpPr>
          <p:nvPr>
            <p:ph type="sldNum" sz="quarter" idx="12"/>
          </p:nvPr>
        </p:nvSpPr>
        <p:spPr/>
        <p:txBody>
          <a:bodyPr/>
          <a:lstStyle/>
          <a:p>
            <a:fld id="{36235833-8E23-44CB-98E8-AA5DF753246E}" type="slidenum">
              <a:rPr lang="fr-FR" smtClean="0"/>
              <a:t>‹N°›</a:t>
            </a:fld>
            <a:endParaRPr lang="fr-FR"/>
          </a:p>
        </p:txBody>
      </p:sp>
    </p:spTree>
    <p:extLst>
      <p:ext uri="{BB962C8B-B14F-4D97-AF65-F5344CB8AC3E}">
        <p14:creationId xmlns:p14="http://schemas.microsoft.com/office/powerpoint/2010/main" val="164851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0067DF-102F-44C0-AA41-F0408D2D2F9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2C9FFC4-577B-4EDF-8DB0-9A1601C683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1BA51D5-93B2-4B55-A0EC-A7ADBCCFD16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7DF0CBA-50BF-4EC1-8032-80CF48871E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1B6C786-C364-46EF-93EA-0DE5E36ED21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E7762A8-DC7C-40A0-A0F4-95C01D05CA46}"/>
              </a:ext>
            </a:extLst>
          </p:cNvPr>
          <p:cNvSpPr>
            <a:spLocks noGrp="1"/>
          </p:cNvSpPr>
          <p:nvPr>
            <p:ph type="dt" sz="half" idx="10"/>
          </p:nvPr>
        </p:nvSpPr>
        <p:spPr/>
        <p:txBody>
          <a:bodyPr/>
          <a:lstStyle/>
          <a:p>
            <a:fld id="{4E7C5F9E-2169-48E1-902C-3BD995040A5D}" type="datetimeFigureOut">
              <a:rPr lang="fr-FR" smtClean="0"/>
              <a:t>07/09/2022</a:t>
            </a:fld>
            <a:endParaRPr lang="fr-FR"/>
          </a:p>
        </p:txBody>
      </p:sp>
      <p:sp>
        <p:nvSpPr>
          <p:cNvPr id="8" name="Espace réservé du pied de page 7">
            <a:extLst>
              <a:ext uri="{FF2B5EF4-FFF2-40B4-BE49-F238E27FC236}">
                <a16:creationId xmlns:a16="http://schemas.microsoft.com/office/drawing/2014/main" id="{546B709C-0C6F-4696-806D-21F1901C3E5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B9D5DAA-0B99-4D4F-B04C-04B84CD1636B}"/>
              </a:ext>
            </a:extLst>
          </p:cNvPr>
          <p:cNvSpPr>
            <a:spLocks noGrp="1"/>
          </p:cNvSpPr>
          <p:nvPr>
            <p:ph type="sldNum" sz="quarter" idx="12"/>
          </p:nvPr>
        </p:nvSpPr>
        <p:spPr/>
        <p:txBody>
          <a:bodyPr/>
          <a:lstStyle/>
          <a:p>
            <a:fld id="{36235833-8E23-44CB-98E8-AA5DF753246E}" type="slidenum">
              <a:rPr lang="fr-FR" smtClean="0"/>
              <a:t>‹N°›</a:t>
            </a:fld>
            <a:endParaRPr lang="fr-FR"/>
          </a:p>
        </p:txBody>
      </p:sp>
    </p:spTree>
    <p:extLst>
      <p:ext uri="{BB962C8B-B14F-4D97-AF65-F5344CB8AC3E}">
        <p14:creationId xmlns:p14="http://schemas.microsoft.com/office/powerpoint/2010/main" val="1823167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9BEBD-42A8-410B-9B93-E7ACD6E8D9A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CA0D0C7-B26F-4F33-86EE-57567FB08D17}"/>
              </a:ext>
            </a:extLst>
          </p:cNvPr>
          <p:cNvSpPr>
            <a:spLocks noGrp="1"/>
          </p:cNvSpPr>
          <p:nvPr>
            <p:ph type="dt" sz="half" idx="10"/>
          </p:nvPr>
        </p:nvSpPr>
        <p:spPr/>
        <p:txBody>
          <a:bodyPr/>
          <a:lstStyle/>
          <a:p>
            <a:fld id="{4E7C5F9E-2169-48E1-902C-3BD995040A5D}" type="datetimeFigureOut">
              <a:rPr lang="fr-FR" smtClean="0"/>
              <a:t>07/09/2022</a:t>
            </a:fld>
            <a:endParaRPr lang="fr-FR"/>
          </a:p>
        </p:txBody>
      </p:sp>
      <p:sp>
        <p:nvSpPr>
          <p:cNvPr id="4" name="Espace réservé du pied de page 3">
            <a:extLst>
              <a:ext uri="{FF2B5EF4-FFF2-40B4-BE49-F238E27FC236}">
                <a16:creationId xmlns:a16="http://schemas.microsoft.com/office/drawing/2014/main" id="{BDADFD7F-24C9-476E-8081-ABB8676C5C7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0F499CF-5CB2-4D32-BDE9-86544C868743}"/>
              </a:ext>
            </a:extLst>
          </p:cNvPr>
          <p:cNvSpPr>
            <a:spLocks noGrp="1"/>
          </p:cNvSpPr>
          <p:nvPr>
            <p:ph type="sldNum" sz="quarter" idx="12"/>
          </p:nvPr>
        </p:nvSpPr>
        <p:spPr/>
        <p:txBody>
          <a:bodyPr/>
          <a:lstStyle/>
          <a:p>
            <a:fld id="{36235833-8E23-44CB-98E8-AA5DF753246E}" type="slidenum">
              <a:rPr lang="fr-FR" smtClean="0"/>
              <a:t>‹N°›</a:t>
            </a:fld>
            <a:endParaRPr lang="fr-FR"/>
          </a:p>
        </p:txBody>
      </p:sp>
    </p:spTree>
    <p:extLst>
      <p:ext uri="{BB962C8B-B14F-4D97-AF65-F5344CB8AC3E}">
        <p14:creationId xmlns:p14="http://schemas.microsoft.com/office/powerpoint/2010/main" val="361290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E2ABFB9-42B0-42DB-8279-9C22BC3E220B}"/>
              </a:ext>
            </a:extLst>
          </p:cNvPr>
          <p:cNvSpPr>
            <a:spLocks noGrp="1"/>
          </p:cNvSpPr>
          <p:nvPr>
            <p:ph type="dt" sz="half" idx="10"/>
          </p:nvPr>
        </p:nvSpPr>
        <p:spPr/>
        <p:txBody>
          <a:bodyPr/>
          <a:lstStyle/>
          <a:p>
            <a:fld id="{4E7C5F9E-2169-48E1-902C-3BD995040A5D}" type="datetimeFigureOut">
              <a:rPr lang="fr-FR" smtClean="0"/>
              <a:t>07/09/2022</a:t>
            </a:fld>
            <a:endParaRPr lang="fr-FR"/>
          </a:p>
        </p:txBody>
      </p:sp>
      <p:sp>
        <p:nvSpPr>
          <p:cNvPr id="3" name="Espace réservé du pied de page 2">
            <a:extLst>
              <a:ext uri="{FF2B5EF4-FFF2-40B4-BE49-F238E27FC236}">
                <a16:creationId xmlns:a16="http://schemas.microsoft.com/office/drawing/2014/main" id="{D3B2BE3B-1D6D-4FC6-883B-B8E08B66AFB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6F6E3C7-95D1-466C-B92B-7A02DF6944ED}"/>
              </a:ext>
            </a:extLst>
          </p:cNvPr>
          <p:cNvSpPr>
            <a:spLocks noGrp="1"/>
          </p:cNvSpPr>
          <p:nvPr>
            <p:ph type="sldNum" sz="quarter" idx="12"/>
          </p:nvPr>
        </p:nvSpPr>
        <p:spPr/>
        <p:txBody>
          <a:bodyPr/>
          <a:lstStyle/>
          <a:p>
            <a:fld id="{36235833-8E23-44CB-98E8-AA5DF753246E}" type="slidenum">
              <a:rPr lang="fr-FR" smtClean="0"/>
              <a:t>‹N°›</a:t>
            </a:fld>
            <a:endParaRPr lang="fr-FR"/>
          </a:p>
        </p:txBody>
      </p:sp>
    </p:spTree>
    <p:extLst>
      <p:ext uri="{BB962C8B-B14F-4D97-AF65-F5344CB8AC3E}">
        <p14:creationId xmlns:p14="http://schemas.microsoft.com/office/powerpoint/2010/main" val="1247012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8FC940-4AD2-4463-A881-7430BD9CA1A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32D695A-47EA-4A9A-ACF7-68D58328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FC49121-57A3-4D48-B333-66769616A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4982205-6E32-4945-B487-83AB07370A5F}"/>
              </a:ext>
            </a:extLst>
          </p:cNvPr>
          <p:cNvSpPr>
            <a:spLocks noGrp="1"/>
          </p:cNvSpPr>
          <p:nvPr>
            <p:ph type="dt" sz="half" idx="10"/>
          </p:nvPr>
        </p:nvSpPr>
        <p:spPr/>
        <p:txBody>
          <a:bodyPr/>
          <a:lstStyle/>
          <a:p>
            <a:fld id="{4E7C5F9E-2169-48E1-902C-3BD995040A5D}" type="datetimeFigureOut">
              <a:rPr lang="fr-FR" smtClean="0"/>
              <a:t>07/09/2022</a:t>
            </a:fld>
            <a:endParaRPr lang="fr-FR"/>
          </a:p>
        </p:txBody>
      </p:sp>
      <p:sp>
        <p:nvSpPr>
          <p:cNvPr id="6" name="Espace réservé du pied de page 5">
            <a:extLst>
              <a:ext uri="{FF2B5EF4-FFF2-40B4-BE49-F238E27FC236}">
                <a16:creationId xmlns:a16="http://schemas.microsoft.com/office/drawing/2014/main" id="{2C1D1417-50AD-4413-BDEB-D18A7A5B0F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4C1480-ABC4-473F-A819-F5848A84B09D}"/>
              </a:ext>
            </a:extLst>
          </p:cNvPr>
          <p:cNvSpPr>
            <a:spLocks noGrp="1"/>
          </p:cNvSpPr>
          <p:nvPr>
            <p:ph type="sldNum" sz="quarter" idx="12"/>
          </p:nvPr>
        </p:nvSpPr>
        <p:spPr/>
        <p:txBody>
          <a:bodyPr/>
          <a:lstStyle/>
          <a:p>
            <a:fld id="{36235833-8E23-44CB-98E8-AA5DF753246E}" type="slidenum">
              <a:rPr lang="fr-FR" smtClean="0"/>
              <a:t>‹N°›</a:t>
            </a:fld>
            <a:endParaRPr lang="fr-FR"/>
          </a:p>
        </p:txBody>
      </p:sp>
    </p:spTree>
    <p:extLst>
      <p:ext uri="{BB962C8B-B14F-4D97-AF65-F5344CB8AC3E}">
        <p14:creationId xmlns:p14="http://schemas.microsoft.com/office/powerpoint/2010/main" val="3320676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49EFFE-4BF3-437F-96BA-22796190A43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7C4A136-A9A6-4F9C-A66F-54582C9CC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B6FB5EF-5C26-4A54-B0B2-710D26E4D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3C6E173-E9EE-45E4-A1BC-BD1A98BF42AB}"/>
              </a:ext>
            </a:extLst>
          </p:cNvPr>
          <p:cNvSpPr>
            <a:spLocks noGrp="1"/>
          </p:cNvSpPr>
          <p:nvPr>
            <p:ph type="dt" sz="half" idx="10"/>
          </p:nvPr>
        </p:nvSpPr>
        <p:spPr/>
        <p:txBody>
          <a:bodyPr/>
          <a:lstStyle/>
          <a:p>
            <a:fld id="{4E7C5F9E-2169-48E1-902C-3BD995040A5D}" type="datetimeFigureOut">
              <a:rPr lang="fr-FR" smtClean="0"/>
              <a:t>07/09/2022</a:t>
            </a:fld>
            <a:endParaRPr lang="fr-FR"/>
          </a:p>
        </p:txBody>
      </p:sp>
      <p:sp>
        <p:nvSpPr>
          <p:cNvPr id="6" name="Espace réservé du pied de page 5">
            <a:extLst>
              <a:ext uri="{FF2B5EF4-FFF2-40B4-BE49-F238E27FC236}">
                <a16:creationId xmlns:a16="http://schemas.microsoft.com/office/drawing/2014/main" id="{9AFCFB7D-C67D-4CA4-BFAF-CAC101AB214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88DA526-54B3-4F2B-A545-8CD084A41D7A}"/>
              </a:ext>
            </a:extLst>
          </p:cNvPr>
          <p:cNvSpPr>
            <a:spLocks noGrp="1"/>
          </p:cNvSpPr>
          <p:nvPr>
            <p:ph type="sldNum" sz="quarter" idx="12"/>
          </p:nvPr>
        </p:nvSpPr>
        <p:spPr/>
        <p:txBody>
          <a:bodyPr/>
          <a:lstStyle/>
          <a:p>
            <a:fld id="{36235833-8E23-44CB-98E8-AA5DF753246E}" type="slidenum">
              <a:rPr lang="fr-FR" smtClean="0"/>
              <a:t>‹N°›</a:t>
            </a:fld>
            <a:endParaRPr lang="fr-FR"/>
          </a:p>
        </p:txBody>
      </p:sp>
    </p:spTree>
    <p:extLst>
      <p:ext uri="{BB962C8B-B14F-4D97-AF65-F5344CB8AC3E}">
        <p14:creationId xmlns:p14="http://schemas.microsoft.com/office/powerpoint/2010/main" val="129783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29E6D3B-81F9-4436-9174-E08830730B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5598C2-F9BB-49B2-AC16-D68210892F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DEC9363-26B3-431A-817E-844C6FE4BC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C5F9E-2169-48E1-902C-3BD995040A5D}" type="datetimeFigureOut">
              <a:rPr lang="fr-FR" smtClean="0"/>
              <a:t>07/09/2022</a:t>
            </a:fld>
            <a:endParaRPr lang="fr-FR"/>
          </a:p>
        </p:txBody>
      </p:sp>
      <p:sp>
        <p:nvSpPr>
          <p:cNvPr id="5" name="Espace réservé du pied de page 4">
            <a:extLst>
              <a:ext uri="{FF2B5EF4-FFF2-40B4-BE49-F238E27FC236}">
                <a16:creationId xmlns:a16="http://schemas.microsoft.com/office/drawing/2014/main" id="{114D28A0-A186-4256-AE3A-A7A288721D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1E17582-FB89-4E4E-9878-C09CE3B95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35833-8E23-44CB-98E8-AA5DF753246E}" type="slidenum">
              <a:rPr lang="fr-FR" smtClean="0"/>
              <a:t>‹N°›</a:t>
            </a:fld>
            <a:endParaRPr lang="fr-FR"/>
          </a:p>
        </p:txBody>
      </p:sp>
    </p:spTree>
    <p:extLst>
      <p:ext uri="{BB962C8B-B14F-4D97-AF65-F5344CB8AC3E}">
        <p14:creationId xmlns:p14="http://schemas.microsoft.com/office/powerpoint/2010/main" val="2248273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jpg"/><Relationship Id="rId7" Type="http://schemas.openxmlformats.org/officeDocument/2006/relationships/image" Target="../media/image9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2.png"/><Relationship Id="rId4" Type="http://schemas.openxmlformats.org/officeDocument/2006/relationships/image" Target="../media/image95.png"/><Relationship Id="rId9" Type="http://schemas.openxmlformats.org/officeDocument/2006/relationships/image" Target="../media/image99.png"/></Relationships>
</file>

<file path=ppt/slides/_rels/slide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6" Type="http://schemas.openxmlformats.org/officeDocument/2006/relationships/image" Target="../media/image28.png"/><Relationship Id="rId21" Type="http://schemas.openxmlformats.org/officeDocument/2006/relationships/image" Target="../media/image23.jpeg"/><Relationship Id="rId42" Type="http://schemas.openxmlformats.org/officeDocument/2006/relationships/image" Target="../media/image44.gif"/><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jpeg"/><Relationship Id="rId2" Type="http://schemas.openxmlformats.org/officeDocument/2006/relationships/image" Target="../media/image4.png"/><Relationship Id="rId16" Type="http://schemas.openxmlformats.org/officeDocument/2006/relationships/image" Target="../media/image18.jpeg"/><Relationship Id="rId29" Type="http://schemas.openxmlformats.org/officeDocument/2006/relationships/image" Target="../media/image31.jpe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jpeg"/><Relationship Id="rId37" Type="http://schemas.openxmlformats.org/officeDocument/2006/relationships/image" Target="../media/image39.jpeg"/><Relationship Id="rId40" Type="http://schemas.openxmlformats.org/officeDocument/2006/relationships/image" Target="../media/image42.gif"/><Relationship Id="rId45" Type="http://schemas.openxmlformats.org/officeDocument/2006/relationships/image" Target="../media/image47.png"/><Relationship Id="rId53" Type="http://schemas.openxmlformats.org/officeDocument/2006/relationships/image" Target="../media/image55.png"/><Relationship Id="rId58" Type="http://schemas.openxmlformats.org/officeDocument/2006/relationships/image" Target="../media/image60.png"/><Relationship Id="rId66" Type="http://schemas.openxmlformats.org/officeDocument/2006/relationships/image" Target="../media/image68.png"/><Relationship Id="rId74" Type="http://schemas.openxmlformats.org/officeDocument/2006/relationships/image" Target="../media/image75.png"/><Relationship Id="rId5" Type="http://schemas.openxmlformats.org/officeDocument/2006/relationships/image" Target="../media/image7.jpeg"/><Relationship Id="rId61" Type="http://schemas.openxmlformats.org/officeDocument/2006/relationships/image" Target="../media/image63.png"/><Relationship Id="rId19" Type="http://schemas.openxmlformats.org/officeDocument/2006/relationships/image" Target="../media/image21.jpeg"/><Relationship Id="rId14" Type="http://schemas.openxmlformats.org/officeDocument/2006/relationships/image" Target="../media/image16.jpeg"/><Relationship Id="rId22" Type="http://schemas.openxmlformats.org/officeDocument/2006/relationships/image" Target="../media/image24.jpeg"/><Relationship Id="rId27" Type="http://schemas.openxmlformats.org/officeDocument/2006/relationships/image" Target="../media/image29.gif"/><Relationship Id="rId30" Type="http://schemas.openxmlformats.org/officeDocument/2006/relationships/image" Target="../media/image32.gif"/><Relationship Id="rId35" Type="http://schemas.openxmlformats.org/officeDocument/2006/relationships/image" Target="../media/image37.gif"/><Relationship Id="rId43" Type="http://schemas.openxmlformats.org/officeDocument/2006/relationships/image" Target="../media/image45.jpeg"/><Relationship Id="rId48" Type="http://schemas.openxmlformats.org/officeDocument/2006/relationships/image" Target="../media/image50.png"/><Relationship Id="rId56" Type="http://schemas.openxmlformats.org/officeDocument/2006/relationships/image" Target="../media/image58.png"/><Relationship Id="rId64" Type="http://schemas.openxmlformats.org/officeDocument/2006/relationships/image" Target="../media/image66.gif"/><Relationship Id="rId69" Type="http://schemas.openxmlformats.org/officeDocument/2006/relationships/image" Target="../media/image71.png"/><Relationship Id="rId8" Type="http://schemas.openxmlformats.org/officeDocument/2006/relationships/image" Target="../media/image10.png"/><Relationship Id="rId51" Type="http://schemas.openxmlformats.org/officeDocument/2006/relationships/image" Target="../media/image53.png"/><Relationship Id="rId72" Type="http://schemas.openxmlformats.org/officeDocument/2006/relationships/image" Target="../media/image73.png"/><Relationship Id="rId3" Type="http://schemas.openxmlformats.org/officeDocument/2006/relationships/image" Target="../media/image5.jpeg"/><Relationship Id="rId12" Type="http://schemas.openxmlformats.org/officeDocument/2006/relationships/image" Target="../media/image14.gif"/><Relationship Id="rId17" Type="http://schemas.openxmlformats.org/officeDocument/2006/relationships/image" Target="../media/image19.jpeg"/><Relationship Id="rId25" Type="http://schemas.openxmlformats.org/officeDocument/2006/relationships/image" Target="../media/image27.gif"/><Relationship Id="rId33" Type="http://schemas.openxmlformats.org/officeDocument/2006/relationships/image" Target="../media/image35.gif"/><Relationship Id="rId38" Type="http://schemas.openxmlformats.org/officeDocument/2006/relationships/image" Target="../media/image40.jpeg"/><Relationship Id="rId46" Type="http://schemas.openxmlformats.org/officeDocument/2006/relationships/image" Target="../media/image48.png"/><Relationship Id="rId59" Type="http://schemas.openxmlformats.org/officeDocument/2006/relationships/image" Target="../media/image61.png"/><Relationship Id="rId67" Type="http://schemas.openxmlformats.org/officeDocument/2006/relationships/image" Target="../media/image69.png"/><Relationship Id="rId20" Type="http://schemas.openxmlformats.org/officeDocument/2006/relationships/image" Target="../media/image22.jpeg"/><Relationship Id="rId41" Type="http://schemas.openxmlformats.org/officeDocument/2006/relationships/image" Target="../media/image43.jpeg"/><Relationship Id="rId54" Type="http://schemas.openxmlformats.org/officeDocument/2006/relationships/image" Target="../media/image56.png"/><Relationship Id="rId62" Type="http://schemas.openxmlformats.org/officeDocument/2006/relationships/image" Target="../media/image64.png"/><Relationship Id="rId70"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8.jpeg"/><Relationship Id="rId15" Type="http://schemas.openxmlformats.org/officeDocument/2006/relationships/image" Target="../media/image17.jpeg"/><Relationship Id="rId23" Type="http://schemas.openxmlformats.org/officeDocument/2006/relationships/image" Target="../media/image25.jpeg"/><Relationship Id="rId28" Type="http://schemas.openxmlformats.org/officeDocument/2006/relationships/image" Target="../media/image30.jpeg"/><Relationship Id="rId36" Type="http://schemas.openxmlformats.org/officeDocument/2006/relationships/image" Target="../media/image38.jpeg"/><Relationship Id="rId49" Type="http://schemas.openxmlformats.org/officeDocument/2006/relationships/image" Target="../media/image51.gif"/><Relationship Id="rId57" Type="http://schemas.openxmlformats.org/officeDocument/2006/relationships/image" Target="../media/image59.png"/><Relationship Id="rId10" Type="http://schemas.openxmlformats.org/officeDocument/2006/relationships/image" Target="../media/image12.png"/><Relationship Id="rId31" Type="http://schemas.openxmlformats.org/officeDocument/2006/relationships/image" Target="../media/image33.jpeg"/><Relationship Id="rId44" Type="http://schemas.openxmlformats.org/officeDocument/2006/relationships/image" Target="../media/image46.jpe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4.png"/><Relationship Id="rId4" Type="http://schemas.openxmlformats.org/officeDocument/2006/relationships/image" Target="../media/image6.png"/><Relationship Id="rId9" Type="http://schemas.openxmlformats.org/officeDocument/2006/relationships/image" Target="../media/image11.jpeg"/><Relationship Id="rId13" Type="http://schemas.openxmlformats.org/officeDocument/2006/relationships/image" Target="../media/image15.png"/><Relationship Id="rId18" Type="http://schemas.openxmlformats.org/officeDocument/2006/relationships/image" Target="../media/image20.jpeg"/><Relationship Id="rId39" Type="http://schemas.openxmlformats.org/officeDocument/2006/relationships/image" Target="../media/image41.jpeg"/><Relationship Id="rId34" Type="http://schemas.openxmlformats.org/officeDocument/2006/relationships/image" Target="../media/image36.jpeg"/><Relationship Id="rId50" Type="http://schemas.openxmlformats.org/officeDocument/2006/relationships/image" Target="../media/image52.jpeg"/><Relationship Id="rId55" Type="http://schemas.openxmlformats.org/officeDocument/2006/relationships/image" Target="../media/image57.png"/><Relationship Id="rId7" Type="http://schemas.openxmlformats.org/officeDocument/2006/relationships/image" Target="../media/image9.png"/><Relationship Id="rId71" Type="http://schemas.openxmlformats.org/officeDocument/2006/relationships/hyperlink" Target="https://images.promotionlh-campagnes.com/video/Teasing_Promotion/teasing%20promotion3.mp4" TargetMode="Externa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01.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a:extLst>
              <a:ext uri="{FF2B5EF4-FFF2-40B4-BE49-F238E27FC236}">
                <a16:creationId xmlns:a16="http://schemas.microsoft.com/office/drawing/2014/main" id="{5B2CCA2B-0CAB-93E7-A4D5-788926E8AC2F}"/>
              </a:ext>
            </a:extLst>
          </p:cNvPr>
          <p:cNvPicPr/>
          <p:nvPr/>
        </p:nvPicPr>
        <p:blipFill>
          <a:blip r:embed="rId2" cstate="print"/>
          <a:stretch>
            <a:fillRect/>
          </a:stretch>
        </p:blipFill>
        <p:spPr>
          <a:xfrm>
            <a:off x="484490" y="0"/>
            <a:ext cx="4952624" cy="6393873"/>
          </a:xfrm>
          <a:prstGeom prst="rect">
            <a:avLst/>
          </a:prstGeom>
        </p:spPr>
      </p:pic>
      <p:graphicFrame>
        <p:nvGraphicFramePr>
          <p:cNvPr id="3" name="Objet 2">
            <a:extLst>
              <a:ext uri="{FF2B5EF4-FFF2-40B4-BE49-F238E27FC236}">
                <a16:creationId xmlns:a16="http://schemas.microsoft.com/office/drawing/2014/main" id="{64C21E64-0DAD-E463-9675-14C880D67393}"/>
              </a:ext>
            </a:extLst>
          </p:cNvPr>
          <p:cNvGraphicFramePr>
            <a:graphicFrameLocks noChangeAspect="1"/>
          </p:cNvGraphicFramePr>
          <p:nvPr>
            <p:extLst>
              <p:ext uri="{D42A27DB-BD31-4B8C-83A1-F6EECF244321}">
                <p14:modId xmlns:p14="http://schemas.microsoft.com/office/powerpoint/2010/main" val="84268535"/>
              </p:ext>
            </p:extLst>
          </p:nvPr>
        </p:nvGraphicFramePr>
        <p:xfrm>
          <a:off x="6255328" y="2822600"/>
          <a:ext cx="5056593" cy="914400"/>
        </p:xfrm>
        <a:graphic>
          <a:graphicData uri="http://schemas.openxmlformats.org/presentationml/2006/ole">
            <mc:AlternateContent xmlns:mc="http://schemas.openxmlformats.org/markup-compatibility/2006">
              <mc:Choice xmlns:v="urn:schemas-microsoft-com:vml" Requires="v">
                <p:oleObj name="Acrobat Document" r:id="rId3" imgW="7619711" imgH="1377771" progId="Acrobat.Document.DC">
                  <p:embed/>
                </p:oleObj>
              </mc:Choice>
              <mc:Fallback>
                <p:oleObj name="Acrobat Document" r:id="rId3" imgW="7619711" imgH="1377771" progId="Acrobat.Document.DC">
                  <p:embed/>
                  <p:pic>
                    <p:nvPicPr>
                      <p:cNvPr id="19" name="Objet 18">
                        <a:extLst>
                          <a:ext uri="{FF2B5EF4-FFF2-40B4-BE49-F238E27FC236}">
                            <a16:creationId xmlns:a16="http://schemas.microsoft.com/office/drawing/2014/main" id="{59C4CD47-8A1B-7E8B-548C-D6D971D0ED5D}"/>
                          </a:ext>
                        </a:extLst>
                      </p:cNvPr>
                      <p:cNvPicPr/>
                      <p:nvPr/>
                    </p:nvPicPr>
                    <p:blipFill>
                      <a:blip r:embed="rId4"/>
                      <a:stretch>
                        <a:fillRect/>
                      </a:stretch>
                    </p:blipFill>
                    <p:spPr>
                      <a:xfrm>
                        <a:off x="6255328" y="2822600"/>
                        <a:ext cx="5056593" cy="914400"/>
                      </a:xfrm>
                      <a:prstGeom prst="rect">
                        <a:avLst/>
                      </a:prstGeom>
                    </p:spPr>
                  </p:pic>
                </p:oleObj>
              </mc:Fallback>
            </mc:AlternateContent>
          </a:graphicData>
        </a:graphic>
      </p:graphicFrame>
      <p:sp>
        <p:nvSpPr>
          <p:cNvPr id="4" name="ZoneTexte 3">
            <a:extLst>
              <a:ext uri="{FF2B5EF4-FFF2-40B4-BE49-F238E27FC236}">
                <a16:creationId xmlns:a16="http://schemas.microsoft.com/office/drawing/2014/main" id="{CDD42527-44F3-F82C-6C20-67588F595606}"/>
              </a:ext>
            </a:extLst>
          </p:cNvPr>
          <p:cNvSpPr txBox="1"/>
          <p:nvPr/>
        </p:nvSpPr>
        <p:spPr>
          <a:xfrm>
            <a:off x="6539345" y="4246397"/>
            <a:ext cx="4952624" cy="748795"/>
          </a:xfrm>
          <a:prstGeom prst="rect">
            <a:avLst/>
          </a:prstGeom>
          <a:noFill/>
        </p:spPr>
        <p:txBody>
          <a:bodyPr wrap="square" rtlCol="0">
            <a:spAutoFit/>
          </a:bodyPr>
          <a:lstStyle/>
          <a:p>
            <a:r>
              <a:rPr lang="en-US" sz="2133" dirty="0">
                <a:latin typeface="Geomanist Light" panose="02000503000000020004" pitchFamily="50" charset="0"/>
                <a:cs typeface="Arial" panose="020B0604020202020204" pitchFamily="34" charset="0"/>
              </a:rPr>
              <a:t>Why not “gamify” your marketing campaigns?</a:t>
            </a:r>
            <a:endParaRPr lang="fr-FR" sz="1200" dirty="0">
              <a:latin typeface="Geomanist Light" panose="02000503000000020004" pitchFamily="50" charset="0"/>
              <a:cs typeface="Arial" panose="020B0604020202020204" pitchFamily="34" charset="0"/>
            </a:endParaRPr>
          </a:p>
        </p:txBody>
      </p:sp>
    </p:spTree>
    <p:extLst>
      <p:ext uri="{BB962C8B-B14F-4D97-AF65-F5344CB8AC3E}">
        <p14:creationId xmlns:p14="http://schemas.microsoft.com/office/powerpoint/2010/main" val="3693678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6096000" y="1519545"/>
            <a:ext cx="5726504" cy="3754874"/>
          </a:xfrm>
          <a:prstGeom prst="rect">
            <a:avLst/>
          </a:prstGeom>
          <a:noFill/>
        </p:spPr>
        <p:txBody>
          <a:bodyPr wrap="square" rtlCol="0">
            <a:spAutoFit/>
          </a:bodyPr>
          <a:lstStyle/>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Objectives:  </a:t>
            </a:r>
          </a:p>
          <a:p>
            <a:pPr marL="800100" lvl="1"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To create engagement and proximity between Maybelline NY Afrique and its customers</a:t>
            </a:r>
          </a:p>
          <a:p>
            <a:pPr marL="800100" lvl="1"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To position Maybelline NY Afrique as a major digital player in Africa</a:t>
            </a:r>
          </a:p>
          <a:p>
            <a:pPr marL="800100" lvl="1"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To boost and animate Maybelline NY Afrique's social networks</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Device: 1 selfie terminal installed in the L'OREAL boutique located in the gallery of the largest shopping center in Dakar, Sea </a:t>
            </a:r>
            <a:r>
              <a:rPr lang="en-US" sz="1400" dirty="0" err="1">
                <a:latin typeface="Geomanist Light" panose="02000503000000020004" pitchFamily="50" charset="0"/>
                <a:cs typeface="Arial" panose="020B0604020202020204" pitchFamily="34" charset="0"/>
              </a:rPr>
              <a:t>Plazza</a:t>
            </a:r>
            <a:r>
              <a:rPr lang="en-US" sz="1400" dirty="0">
                <a:latin typeface="Geomanist Light" panose="02000503000000020004" pitchFamily="50" charset="0"/>
                <a:cs typeface="Arial" panose="020B0604020202020204" pitchFamily="34" charset="0"/>
              </a:rPr>
              <a:t>. </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Mechanism: customers, mother and daughter, are invited to go to the Sea </a:t>
            </a:r>
            <a:r>
              <a:rPr lang="en-US" sz="1400" dirty="0" err="1">
                <a:latin typeface="Geomanist Light" panose="02000503000000020004" pitchFamily="50" charset="0"/>
                <a:cs typeface="Arial" panose="020B0604020202020204" pitchFamily="34" charset="0"/>
              </a:rPr>
              <a:t>Plazza</a:t>
            </a:r>
            <a:r>
              <a:rPr lang="en-US" sz="1400" dirty="0">
                <a:latin typeface="Geomanist Light" panose="02000503000000020004" pitchFamily="50" charset="0"/>
                <a:cs typeface="Arial" panose="020B0604020202020204" pitchFamily="34" charset="0"/>
              </a:rPr>
              <a:t> boutique via social networks to take the most beautiful "mother-daughter" photo. Once the photo has been taken on the selfie machine, it must be published on social networks directly from the selfie machine. The winners are chosen by a jury from L'OREAL.</a:t>
            </a:r>
            <a:endParaRPr lang="fr-FR" sz="1400" dirty="0">
              <a:latin typeface="Geomanist Light" panose="02000503000000020004" pitchFamily="50" charset="0"/>
              <a:cs typeface="Arial" panose="020B0604020202020204" pitchFamily="34" charset="0"/>
            </a:endParaRPr>
          </a:p>
        </p:txBody>
      </p:sp>
      <p:sp>
        <p:nvSpPr>
          <p:cNvPr id="5" name="ZoneTexte 4">
            <a:extLst>
              <a:ext uri="{FF2B5EF4-FFF2-40B4-BE49-F238E27FC236}">
                <a16:creationId xmlns:a16="http://schemas.microsoft.com/office/drawing/2014/main" id="{DEC7C5EA-2B8B-455E-B93F-00B81F6E7D78}"/>
              </a:ext>
            </a:extLst>
          </p:cNvPr>
          <p:cNvSpPr txBox="1"/>
          <p:nvPr/>
        </p:nvSpPr>
        <p:spPr>
          <a:xfrm>
            <a:off x="117764" y="470627"/>
            <a:ext cx="12074235"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Example of a mechanism to increase brand awareness on social networks: the L'OREAL case (Senegal)</a:t>
            </a:r>
          </a:p>
        </p:txBody>
      </p:sp>
      <p:pic>
        <p:nvPicPr>
          <p:cNvPr id="6" name="Image 5">
            <a:extLst>
              <a:ext uri="{FF2B5EF4-FFF2-40B4-BE49-F238E27FC236}">
                <a16:creationId xmlns:a16="http://schemas.microsoft.com/office/drawing/2014/main" id="{86F6F2E8-1B34-5632-4002-4C46067F5000}"/>
              </a:ext>
            </a:extLst>
          </p:cNvPr>
          <p:cNvPicPr>
            <a:picLocks noChangeAspect="1"/>
          </p:cNvPicPr>
          <p:nvPr/>
        </p:nvPicPr>
        <p:blipFill rotWithShape="1">
          <a:blip r:embed="rId2"/>
          <a:srcRect l="37114" t="39245" r="37058" b="38491"/>
          <a:stretch/>
        </p:blipFill>
        <p:spPr>
          <a:xfrm>
            <a:off x="0" y="989425"/>
            <a:ext cx="6034395" cy="3467818"/>
          </a:xfrm>
          <a:prstGeom prst="rect">
            <a:avLst/>
          </a:prstGeom>
        </p:spPr>
      </p:pic>
      <p:pic>
        <p:nvPicPr>
          <p:cNvPr id="4" name="Image 3">
            <a:extLst>
              <a:ext uri="{FF2B5EF4-FFF2-40B4-BE49-F238E27FC236}">
                <a16:creationId xmlns:a16="http://schemas.microsoft.com/office/drawing/2014/main" id="{69889306-187C-74F4-3D43-28D5AD5A3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06709"/>
            <a:ext cx="2375239" cy="1335420"/>
          </a:xfrm>
          <a:prstGeom prst="rect">
            <a:avLst/>
          </a:prstGeom>
        </p:spPr>
      </p:pic>
    </p:spTree>
    <p:extLst>
      <p:ext uri="{BB962C8B-B14F-4D97-AF65-F5344CB8AC3E}">
        <p14:creationId xmlns:p14="http://schemas.microsoft.com/office/powerpoint/2010/main" val="3736045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5161224" y="876058"/>
            <a:ext cx="6497375" cy="504753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The 660 French shops of the </a:t>
            </a:r>
            <a:r>
              <a:rPr kumimoji="0" lang="en-US" sz="1400" b="0" i="0" u="none" strike="noStrike" kern="1200" cap="none" spc="0" normalizeH="0" baseline="0" noProof="0" dirty="0" err="1">
                <a:ln>
                  <a:noFill/>
                </a:ln>
                <a:solidFill>
                  <a:prstClr val="black"/>
                </a:solidFill>
                <a:effectLst/>
                <a:uLnTx/>
                <a:uFillTx/>
                <a:latin typeface="Geomanist Light" panose="02000503000000020004" pitchFamily="50" charset="0"/>
                <a:ea typeface="+mn-ea"/>
                <a:cs typeface="Arial" panose="020B0604020202020204" pitchFamily="34" charset="0"/>
              </a:rPr>
              <a:t>E.Leclerc</a:t>
            </a: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 movement are grouped into 16 purchasing centrals. Almost all the </a:t>
            </a:r>
            <a:r>
              <a:rPr kumimoji="0" lang="en-US" sz="1400" b="0" i="0" u="none" strike="noStrike" kern="1200" cap="none" spc="0" normalizeH="0" baseline="0" noProof="0" dirty="0" err="1">
                <a:ln>
                  <a:noFill/>
                </a:ln>
                <a:solidFill>
                  <a:prstClr val="black"/>
                </a:solidFill>
                <a:effectLst/>
                <a:uLnTx/>
                <a:uFillTx/>
                <a:latin typeface="Geomanist Light" panose="02000503000000020004" pitchFamily="50" charset="0"/>
                <a:ea typeface="+mn-ea"/>
                <a:cs typeface="Arial" panose="020B0604020202020204" pitchFamily="34" charset="0"/>
              </a:rPr>
              <a:t>E.Leclerc</a:t>
            </a: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 purchasing centrals have celebrated their birthday with game terminals at one time or another. SCACHAP, which groups 38 shops, is a good example</a:t>
            </a:r>
            <a:r>
              <a:rPr lang="en-US" sz="1400" dirty="0">
                <a:solidFill>
                  <a:prstClr val="black"/>
                </a:solidFill>
                <a:latin typeface="Geomanist Light" panose="02000503000000020004" pitchFamily="50" charset="0"/>
                <a:cs typeface="Arial" panose="020B0604020202020204" pitchFamily="34" charset="0"/>
              </a:rPr>
              <a:t>. I</a:t>
            </a: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t has been using game terminals every year for more than 10 years to animate its regional anniversary operation.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SCACHAP has often changed its terminal models over the years, in line with the innovations proposed by Promotion L&amp;H: the cardboard </a:t>
            </a:r>
            <a:r>
              <a:rPr lang="en-US" sz="1400" dirty="0">
                <a:solidFill>
                  <a:prstClr val="black"/>
                </a:solidFill>
                <a:latin typeface="Geomanist Light" panose="02000503000000020004" pitchFamily="50" charset="0"/>
                <a:cs typeface="Arial" panose="020B0604020202020204" pitchFamily="34" charset="0"/>
              </a:rPr>
              <a:t>terminal</a:t>
            </a: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s with LEDs gave way to square </a:t>
            </a:r>
            <a:r>
              <a:rPr lang="en-US" sz="1400" dirty="0">
                <a:solidFill>
                  <a:prstClr val="black"/>
                </a:solidFill>
                <a:latin typeface="Geomanist Light" panose="02000503000000020004" pitchFamily="50" charset="0"/>
                <a:cs typeface="Arial" panose="020B0604020202020204" pitchFamily="34" charset="0"/>
              </a:rPr>
              <a:t>terminal</a:t>
            </a: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s with triple entry, then to cardboard </a:t>
            </a:r>
            <a:r>
              <a:rPr lang="en-US" sz="1400" dirty="0">
                <a:solidFill>
                  <a:prstClr val="black"/>
                </a:solidFill>
                <a:latin typeface="Geomanist Light" panose="02000503000000020004" pitchFamily="50" charset="0"/>
                <a:cs typeface="Arial" panose="020B0604020202020204" pitchFamily="34" charset="0"/>
              </a:rPr>
              <a:t>terminal</a:t>
            </a: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s with screens, and finally to digital </a:t>
            </a:r>
            <a:r>
              <a:rPr lang="en-US" sz="1400" dirty="0">
                <a:solidFill>
                  <a:prstClr val="black"/>
                </a:solidFill>
                <a:latin typeface="Geomanist Light" panose="02000503000000020004" pitchFamily="50" charset="0"/>
                <a:cs typeface="Arial" panose="020B0604020202020204" pitchFamily="34" charset="0"/>
              </a:rPr>
              <a:t>terminal</a:t>
            </a: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s. Customers are fans of the digital terminal, because of its look, its joystick and its jackpot animation. The shop staff also appreciates the ease of use of this terminal.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The central does not hesitate to vary the game mechanics: distribution of game cards at the cash desk, or tokens personalized with the colors of the partner brands, game with a receipt or with a loyalty card, game with or without a final draw...</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But above all, the company makes sure that the mechanics are always simple to understand by the customers, because it knows from experience that the simplicity of the game is an essential condition for the success of a large-scale operation</a:t>
            </a: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0" y="294507"/>
            <a:ext cx="9406419" cy="369332"/>
          </a:xfrm>
          <a:prstGeom prst="rect">
            <a:avLst/>
          </a:prstGeom>
          <a:solidFill>
            <a:srgbClr val="0E2F4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omanist Book" panose="02000503000000020004" pitchFamily="50" charset="0"/>
                <a:ea typeface="+mn-ea"/>
                <a:cs typeface="+mn-cs"/>
              </a:rPr>
              <a:t>E.LECLERC SCACHAP : Monsters on the Run Birthday! (3.5 million players in 5 weeks)</a:t>
            </a:r>
          </a:p>
        </p:txBody>
      </p:sp>
      <p:pic>
        <p:nvPicPr>
          <p:cNvPr id="2" name="Image 1">
            <a:extLst>
              <a:ext uri="{FF2B5EF4-FFF2-40B4-BE49-F238E27FC236}">
                <a16:creationId xmlns:a16="http://schemas.microsoft.com/office/drawing/2014/main" id="{31704107-A052-BEE0-10CF-E13A36B59FF4}"/>
              </a:ext>
            </a:extLst>
          </p:cNvPr>
          <p:cNvPicPr>
            <a:picLocks noChangeAspect="1"/>
          </p:cNvPicPr>
          <p:nvPr/>
        </p:nvPicPr>
        <p:blipFill>
          <a:blip r:embed="rId2"/>
          <a:stretch>
            <a:fillRect/>
          </a:stretch>
        </p:blipFill>
        <p:spPr>
          <a:xfrm>
            <a:off x="1100252" y="876058"/>
            <a:ext cx="3402475" cy="5407033"/>
          </a:xfrm>
          <a:prstGeom prst="rect">
            <a:avLst/>
          </a:prstGeom>
        </p:spPr>
      </p:pic>
    </p:spTree>
    <p:extLst>
      <p:ext uri="{BB962C8B-B14F-4D97-AF65-F5344CB8AC3E}">
        <p14:creationId xmlns:p14="http://schemas.microsoft.com/office/powerpoint/2010/main" val="2015528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5666509" y="1609139"/>
            <a:ext cx="5726504" cy="33239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IKEA has more than 430 shops in nearly 50 countries, including 34 in France. The IKEA shop in Toulouse is one of the largest in France, both in size and turnover. At the entrance of each shop, two PCs are installed for customers to sign up for the IKEA FAMILY loyalty program, but they are not used much because they are not visible enough.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The management of the IKEA shop in Toulouse wishes to accelerate the registration of its customers.  They want to install a more dynamic system with a better return in terms of data collection.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It was therefore decided to temporarily install 2 digital game terminals at the entrance to the shop, which are highly visible to customers as they enter the sales area. For each completed form, the customer is entitled to a €10 discount on their next in-store purchase (subject to a minimum purchase of €100).</a:t>
            </a: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1" y="470627"/>
            <a:ext cx="9406419" cy="369332"/>
          </a:xfrm>
          <a:prstGeom prst="rect">
            <a:avLst/>
          </a:prstGeom>
          <a:solidFill>
            <a:srgbClr val="0E2F4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omanist Book" panose="02000503000000020004" pitchFamily="50" charset="0"/>
                <a:ea typeface="+mn-ea"/>
                <a:cs typeface="+mn-cs"/>
              </a:rPr>
              <a:t>IKEA: loyalty rewarded (2287 contacts collected during 1 month)</a:t>
            </a:r>
          </a:p>
        </p:txBody>
      </p:sp>
      <p:pic>
        <p:nvPicPr>
          <p:cNvPr id="2" name="Image 1">
            <a:extLst>
              <a:ext uri="{FF2B5EF4-FFF2-40B4-BE49-F238E27FC236}">
                <a16:creationId xmlns:a16="http://schemas.microsoft.com/office/drawing/2014/main" id="{D4837CC8-E7FD-1B2D-7332-7561EF70FE00}"/>
              </a:ext>
            </a:extLst>
          </p:cNvPr>
          <p:cNvPicPr>
            <a:picLocks noChangeAspect="1"/>
          </p:cNvPicPr>
          <p:nvPr/>
        </p:nvPicPr>
        <p:blipFill>
          <a:blip r:embed="rId2"/>
          <a:stretch>
            <a:fillRect/>
          </a:stretch>
        </p:blipFill>
        <p:spPr>
          <a:xfrm>
            <a:off x="2170718" y="839958"/>
            <a:ext cx="3109229" cy="5242215"/>
          </a:xfrm>
          <a:prstGeom prst="rect">
            <a:avLst/>
          </a:prstGeom>
        </p:spPr>
      </p:pic>
    </p:spTree>
    <p:extLst>
      <p:ext uri="{BB962C8B-B14F-4D97-AF65-F5344CB8AC3E}">
        <p14:creationId xmlns:p14="http://schemas.microsoft.com/office/powerpoint/2010/main" val="2618757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4862947" y="1246064"/>
            <a:ext cx="6927272" cy="418576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The event awaited by all students every year is of course the student fair. So, let's go to </a:t>
            </a:r>
            <a:r>
              <a:rPr kumimoji="0" lang="en-US" sz="1400" b="0" i="0" u="none" strike="noStrike" kern="1200" cap="none" spc="0" normalizeH="0" baseline="0" noProof="0" dirty="0" err="1">
                <a:ln>
                  <a:noFill/>
                </a:ln>
                <a:solidFill>
                  <a:prstClr val="black"/>
                </a:solidFill>
                <a:effectLst/>
                <a:uLnTx/>
                <a:uFillTx/>
                <a:latin typeface="Geomanist Light" panose="02000503000000020004" pitchFamily="50" charset="0"/>
                <a:ea typeface="+mn-ea"/>
                <a:cs typeface="Arial" panose="020B0604020202020204" pitchFamily="34" charset="0"/>
              </a:rPr>
              <a:t>Eurexpo</a:t>
            </a: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 in Lyon, from March 19th to 20th. To start this year 2022, Go Student, leader in home schooling support since 2016, decided to surround itself with our teams. This operation is as much a challenge for us as for our partner. Reconquest! This is the key word for this coming year. On the program, we will be hosting a stand and creating a tailor-made event through a terminal that promises to be a great cerebral gymnastics session!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Our digital terminal with a 100% customized design contains a quiz for this event. Thanks to its 42" touch screen, the game becomes simple and attractive. This quiz is an instant win, 100% winning! Private lessons and trial lessons are at stake.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Via the terminal interface, students and their families will be able to choose between 3 subjects: English, French and Math. 5 questions will be asked. If you have the right answer, a win screen will appear. If you don't have the right answer, a correct answer screen will reveal the correct answer to the question. Whatever the result is, you've got it, it's a win. At the end of the quiz, a form to be filled in allows Go Student to collect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About a hundred people tried their luck at our game. In conclusion, this commercial event enabled our client Go student to attract students by creating a unique event that left a mark on people's minds and brains!</a:t>
            </a:r>
          </a:p>
        </p:txBody>
      </p:sp>
      <p:sp>
        <p:nvSpPr>
          <p:cNvPr id="5" name="ZoneTexte 4">
            <a:extLst>
              <a:ext uri="{FF2B5EF4-FFF2-40B4-BE49-F238E27FC236}">
                <a16:creationId xmlns:a16="http://schemas.microsoft.com/office/drawing/2014/main" id="{DEC7C5EA-2B8B-455E-B93F-00B81F6E7D78}"/>
              </a:ext>
            </a:extLst>
          </p:cNvPr>
          <p:cNvSpPr txBox="1"/>
          <p:nvPr/>
        </p:nvSpPr>
        <p:spPr>
          <a:xfrm>
            <a:off x="1074545" y="318227"/>
            <a:ext cx="9406419" cy="369332"/>
          </a:xfrm>
          <a:prstGeom prst="rect">
            <a:avLst/>
          </a:prstGeom>
          <a:solidFill>
            <a:srgbClr val="0E2F4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omanist Book" panose="02000503000000020004" pitchFamily="50" charset="0"/>
                <a:ea typeface="+mn-ea"/>
                <a:cs typeface="+mn-cs"/>
              </a:rPr>
              <a:t>Go student : the fun and educational terminal!</a:t>
            </a:r>
          </a:p>
        </p:txBody>
      </p:sp>
      <p:pic>
        <p:nvPicPr>
          <p:cNvPr id="6" name="Image 5">
            <a:extLst>
              <a:ext uri="{FF2B5EF4-FFF2-40B4-BE49-F238E27FC236}">
                <a16:creationId xmlns:a16="http://schemas.microsoft.com/office/drawing/2014/main" id="{6458D1A6-A129-D95C-2888-A73EBCC28E82}"/>
              </a:ext>
            </a:extLst>
          </p:cNvPr>
          <p:cNvPicPr>
            <a:picLocks noChangeAspect="1"/>
          </p:cNvPicPr>
          <p:nvPr/>
        </p:nvPicPr>
        <p:blipFill rotWithShape="1">
          <a:blip r:embed="rId2"/>
          <a:srcRect l="33424" t="25283" r="32865" b="18178"/>
          <a:stretch/>
        </p:blipFill>
        <p:spPr>
          <a:xfrm>
            <a:off x="124690" y="771054"/>
            <a:ext cx="4593286" cy="5135783"/>
          </a:xfrm>
          <a:prstGeom prst="rect">
            <a:avLst/>
          </a:prstGeom>
        </p:spPr>
      </p:pic>
    </p:spTree>
    <p:extLst>
      <p:ext uri="{BB962C8B-B14F-4D97-AF65-F5344CB8AC3E}">
        <p14:creationId xmlns:p14="http://schemas.microsoft.com/office/powerpoint/2010/main" val="2261270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5056908" y="1178510"/>
            <a:ext cx="6878781" cy="461664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Marketing objectives : We headed to Switzerland, to Geneva for the following project.</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Our partner Manor deploys an operation from March 17th to 26th in a 4-storey shopping center.</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At the beginning of this year, Manor is celebrating its 55th anniversary, and to mark the occasion, there is a game to be played and some very special prizes to be won.</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Devices and prizes : 3 digital terminals and 2 totem data terminals will be deployed in the center to cover the entire surface of the center and to facilitate customer traffic.</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Our digital terminal will be personalized with a special design and will contribute to the animation of the center. </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The totem terminal was also part of the event. The digital terminal made it possible to program an "instant win" game and the totem terminal was dedicated to the draw.</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Two game mechanics are proposed: the first, via the digital terminal and thanks to the progressive bar code to be scanned, which triggers a jackpot game in instant win. The second, via the totem terminal and thanks to a form to be completed, allows customers to participate in a draw. And as there are two types of terminals, two customer paths are possible!</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For the "chance" terminal, nothing could be simpler: customer reception, scan of the game card, jackpot game and issue of the winning ticket. The card allows the customer to play once a day.</a:t>
            </a:r>
          </a:p>
        </p:txBody>
      </p:sp>
      <p:sp>
        <p:nvSpPr>
          <p:cNvPr id="5" name="ZoneTexte 4">
            <a:extLst>
              <a:ext uri="{FF2B5EF4-FFF2-40B4-BE49-F238E27FC236}">
                <a16:creationId xmlns:a16="http://schemas.microsoft.com/office/drawing/2014/main" id="{DEC7C5EA-2B8B-455E-B93F-00B81F6E7D78}"/>
              </a:ext>
            </a:extLst>
          </p:cNvPr>
          <p:cNvSpPr txBox="1"/>
          <p:nvPr/>
        </p:nvSpPr>
        <p:spPr>
          <a:xfrm>
            <a:off x="901363" y="428178"/>
            <a:ext cx="9406419" cy="369332"/>
          </a:xfrm>
          <a:prstGeom prst="rect">
            <a:avLst/>
          </a:prstGeom>
          <a:solidFill>
            <a:srgbClr val="0E2F4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omanist Book" panose="02000503000000020004" pitchFamily="50" charset="0"/>
                <a:ea typeface="+mn-ea"/>
                <a:cs typeface="+mn-cs"/>
              </a:rPr>
              <a:t>The "chance" terminal on Swiss time!</a:t>
            </a:r>
          </a:p>
        </p:txBody>
      </p:sp>
      <p:pic>
        <p:nvPicPr>
          <p:cNvPr id="4" name="Image 3">
            <a:extLst>
              <a:ext uri="{FF2B5EF4-FFF2-40B4-BE49-F238E27FC236}">
                <a16:creationId xmlns:a16="http://schemas.microsoft.com/office/drawing/2014/main" id="{25615243-6563-AA8D-71E4-5A7E02C696D3}"/>
              </a:ext>
            </a:extLst>
          </p:cNvPr>
          <p:cNvPicPr>
            <a:picLocks noChangeAspect="1"/>
          </p:cNvPicPr>
          <p:nvPr/>
        </p:nvPicPr>
        <p:blipFill rotWithShape="1">
          <a:blip r:embed="rId2"/>
          <a:srcRect t="12702" b="48254"/>
          <a:stretch/>
        </p:blipFill>
        <p:spPr>
          <a:xfrm>
            <a:off x="0" y="1728090"/>
            <a:ext cx="4951022" cy="2733074"/>
          </a:xfrm>
          <a:prstGeom prst="rect">
            <a:avLst/>
          </a:prstGeom>
        </p:spPr>
      </p:pic>
    </p:spTree>
    <p:extLst>
      <p:ext uri="{BB962C8B-B14F-4D97-AF65-F5344CB8AC3E}">
        <p14:creationId xmlns:p14="http://schemas.microsoft.com/office/powerpoint/2010/main" val="140427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5736190" y="1713047"/>
            <a:ext cx="5726504" cy="26776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KOLDING STORCENTER is one of Denmark's largest shopping center, located in the city of Kolding. It has 120 shops and restaurants and has been voted Denmark's best shopping center several times.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manist Light" panose="02000503000000020004" pitchFamily="50" charset="0"/>
                <a:ea typeface="+mn-ea"/>
                <a:cs typeface="Arial" panose="020B0604020202020204" pitchFamily="34" charset="0"/>
              </a:rPr>
              <a:t>The shopping center's communication agency asked us to animate the shopping center on its anniversary. Eight cardboard game terminals with LEDs were installed at strategic locations in the mall. The shops that agreed to participate in the operation put their own prizes into play. The game cards are distributed at the checkouts of all partner shops. Customers go to the gaming terminal, insert their gaming card and can win prizes instantly. In order to get their prize, the winners must go to the shop indicated on the ticket printed by the terminal.</a:t>
            </a: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1" y="470627"/>
            <a:ext cx="9406419" cy="369332"/>
          </a:xfrm>
          <a:prstGeom prst="rect">
            <a:avLst/>
          </a:prstGeom>
          <a:solidFill>
            <a:srgbClr val="0E2F4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omanist Book" panose="02000503000000020004" pitchFamily="50" charset="0"/>
                <a:ea typeface="+mn-ea"/>
                <a:cs typeface="+mn-cs"/>
              </a:rPr>
              <a:t>Kolding Storcenter Denmark : The Danes also love gaming terminals!</a:t>
            </a:r>
          </a:p>
        </p:txBody>
      </p:sp>
      <p:pic>
        <p:nvPicPr>
          <p:cNvPr id="2" name="Image 1">
            <a:extLst>
              <a:ext uri="{FF2B5EF4-FFF2-40B4-BE49-F238E27FC236}">
                <a16:creationId xmlns:a16="http://schemas.microsoft.com/office/drawing/2014/main" id="{D91E4D47-0F83-8C89-0212-7990D736AF4B}"/>
              </a:ext>
            </a:extLst>
          </p:cNvPr>
          <p:cNvPicPr>
            <a:picLocks noChangeAspect="1"/>
          </p:cNvPicPr>
          <p:nvPr/>
        </p:nvPicPr>
        <p:blipFill>
          <a:blip r:embed="rId2"/>
          <a:stretch>
            <a:fillRect/>
          </a:stretch>
        </p:blipFill>
        <p:spPr>
          <a:xfrm>
            <a:off x="1752600" y="972099"/>
            <a:ext cx="3151905" cy="4913802"/>
          </a:xfrm>
          <a:prstGeom prst="rect">
            <a:avLst/>
          </a:prstGeom>
        </p:spPr>
      </p:pic>
    </p:spTree>
    <p:extLst>
      <p:ext uri="{BB962C8B-B14F-4D97-AF65-F5344CB8AC3E}">
        <p14:creationId xmlns:p14="http://schemas.microsoft.com/office/powerpoint/2010/main" val="85005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B676833-17EC-2361-8AA8-3F790E713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398" y="764510"/>
            <a:ext cx="2541233" cy="4811624"/>
          </a:xfrm>
          <a:prstGeom prst="rect">
            <a:avLst/>
          </a:prstGeom>
        </p:spPr>
      </p:pic>
      <p:sp>
        <p:nvSpPr>
          <p:cNvPr id="5" name="ZoneTexte 4">
            <a:extLst>
              <a:ext uri="{FF2B5EF4-FFF2-40B4-BE49-F238E27FC236}">
                <a16:creationId xmlns:a16="http://schemas.microsoft.com/office/drawing/2014/main" id="{DEC7C5EA-2B8B-455E-B93F-00B81F6E7D78}"/>
              </a:ext>
            </a:extLst>
          </p:cNvPr>
          <p:cNvSpPr txBox="1"/>
          <p:nvPr/>
        </p:nvSpPr>
        <p:spPr>
          <a:xfrm>
            <a:off x="617693" y="494943"/>
            <a:ext cx="5478307"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How does the game terminal work?</a:t>
            </a:r>
            <a:endParaRPr lang="fr-FR" dirty="0">
              <a:solidFill>
                <a:schemeClr val="bg1"/>
              </a:solidFill>
              <a:latin typeface="Geomanist Book" panose="02000503000000020004" pitchFamily="50" charset="0"/>
            </a:endParaRPr>
          </a:p>
        </p:txBody>
      </p:sp>
      <p:sp>
        <p:nvSpPr>
          <p:cNvPr id="4" name="object 5">
            <a:extLst>
              <a:ext uri="{FF2B5EF4-FFF2-40B4-BE49-F238E27FC236}">
                <a16:creationId xmlns:a16="http://schemas.microsoft.com/office/drawing/2014/main" id="{1954A80F-DFDA-FE45-D58F-C39861C746FE}"/>
              </a:ext>
            </a:extLst>
          </p:cNvPr>
          <p:cNvSpPr txBox="1"/>
          <p:nvPr/>
        </p:nvSpPr>
        <p:spPr>
          <a:xfrm>
            <a:off x="4391428" y="2870020"/>
            <a:ext cx="3034877" cy="295444"/>
          </a:xfrm>
          <a:prstGeom prst="rect">
            <a:avLst/>
          </a:prstGeom>
        </p:spPr>
        <p:txBody>
          <a:bodyPr vert="horz" wrap="square" lIns="0" tIns="8043" rIns="0" bIns="0" rtlCol="0">
            <a:spAutoFit/>
          </a:bodyPr>
          <a:lstStyle/>
          <a:p>
            <a:pPr marL="8467">
              <a:spcBef>
                <a:spcPts val="63"/>
              </a:spcBef>
            </a:pPr>
            <a:r>
              <a:rPr lang="en-US" sz="1867" dirty="0">
                <a:latin typeface="Abadi Extra Light" panose="020B0204020104020204" pitchFamily="34" charset="0"/>
              </a:rPr>
              <a:t>1- Inserting the game card</a:t>
            </a:r>
            <a:endParaRPr sz="1867" dirty="0">
              <a:latin typeface="Abadi Extra Light" panose="020B0204020104020204" pitchFamily="34" charset="0"/>
            </a:endParaRPr>
          </a:p>
        </p:txBody>
      </p:sp>
      <p:sp>
        <p:nvSpPr>
          <p:cNvPr id="6" name="object 9">
            <a:extLst>
              <a:ext uri="{FF2B5EF4-FFF2-40B4-BE49-F238E27FC236}">
                <a16:creationId xmlns:a16="http://schemas.microsoft.com/office/drawing/2014/main" id="{D24FDA72-A54F-2318-7618-A310D7DF3617}"/>
              </a:ext>
            </a:extLst>
          </p:cNvPr>
          <p:cNvSpPr txBox="1">
            <a:spLocks/>
          </p:cNvSpPr>
          <p:nvPr/>
        </p:nvSpPr>
        <p:spPr>
          <a:xfrm>
            <a:off x="897599" y="1369465"/>
            <a:ext cx="2986797" cy="530872"/>
          </a:xfrm>
          <a:prstGeom prst="rect">
            <a:avLst/>
          </a:prstGeom>
        </p:spPr>
        <p:txBody>
          <a:bodyPr vert="horz" wrap="square" lIns="0" tIns="8847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387">
              <a:lnSpc>
                <a:spcPts val="3720"/>
              </a:lnSpc>
              <a:spcBef>
                <a:spcPts val="697"/>
              </a:spcBef>
            </a:pPr>
            <a:r>
              <a:rPr lang="fr-FR" sz="2667" dirty="0">
                <a:latin typeface="Abadi Extra Light" panose="020B0204020104020204" pitchFamily="34" charset="0"/>
                <a:ea typeface="+mn-ea"/>
                <a:cs typeface="+mn-cs"/>
              </a:rPr>
              <a:t>Game mechanics :</a:t>
            </a:r>
          </a:p>
        </p:txBody>
      </p:sp>
      <p:sp>
        <p:nvSpPr>
          <p:cNvPr id="7" name="object 9">
            <a:extLst>
              <a:ext uri="{FF2B5EF4-FFF2-40B4-BE49-F238E27FC236}">
                <a16:creationId xmlns:a16="http://schemas.microsoft.com/office/drawing/2014/main" id="{C409F76A-B315-EDC7-49F2-DCEFD370FAC4}"/>
              </a:ext>
            </a:extLst>
          </p:cNvPr>
          <p:cNvSpPr txBox="1">
            <a:spLocks/>
          </p:cNvSpPr>
          <p:nvPr/>
        </p:nvSpPr>
        <p:spPr>
          <a:xfrm>
            <a:off x="897599" y="1879071"/>
            <a:ext cx="3983971" cy="1794936"/>
          </a:xfrm>
          <a:prstGeom prst="rect">
            <a:avLst/>
          </a:prstGeom>
        </p:spPr>
        <p:txBody>
          <a:bodyPr vert="horz" wrap="square" lIns="0" tIns="88477" rIns="0" bIns="0" rtlCol="0">
            <a:spAutoFit/>
          </a:bodyPr>
          <a:lstStyle>
            <a:lvl1pPr>
              <a:defRPr sz="2350" b="0" i="0">
                <a:solidFill>
                  <a:srgbClr val="FAFBFD"/>
                </a:solidFill>
                <a:latin typeface="Verdana"/>
                <a:ea typeface="+mj-ea"/>
                <a:cs typeface="Verdana"/>
              </a:defRPr>
            </a:lvl1pPr>
          </a:lstStyle>
          <a:p>
            <a:pPr marL="228611" marR="3387" indent="-228611">
              <a:lnSpc>
                <a:spcPts val="1867"/>
              </a:lnSpc>
              <a:buFontTx/>
              <a:buChar char="-"/>
            </a:pPr>
            <a:r>
              <a:rPr lang="en-US" sz="1600" dirty="0">
                <a:solidFill>
                  <a:schemeClr val="tx1"/>
                </a:solidFill>
                <a:latin typeface="Abadi Extra Light" panose="020B0204020104020204" pitchFamily="34" charset="0"/>
                <a:ea typeface="+mn-ea"/>
                <a:cs typeface="+mn-cs"/>
              </a:rPr>
              <a:t>Game card</a:t>
            </a:r>
          </a:p>
          <a:p>
            <a:pPr marL="228611" marR="3387" indent="-228611">
              <a:lnSpc>
                <a:spcPts val="1867"/>
              </a:lnSpc>
              <a:buFontTx/>
              <a:buChar char="-"/>
            </a:pPr>
            <a:r>
              <a:rPr lang="en-US" sz="1600" dirty="0">
                <a:solidFill>
                  <a:schemeClr val="tx1"/>
                </a:solidFill>
                <a:latin typeface="Abadi Extra Light" panose="020B0204020104020204" pitchFamily="34" charset="0"/>
                <a:ea typeface="+mn-ea"/>
                <a:cs typeface="+mn-cs"/>
              </a:rPr>
              <a:t>Token</a:t>
            </a:r>
          </a:p>
          <a:p>
            <a:pPr marL="228611" marR="3387" indent="-228611">
              <a:lnSpc>
                <a:spcPts val="1867"/>
              </a:lnSpc>
              <a:buFontTx/>
              <a:buChar char="-"/>
            </a:pPr>
            <a:r>
              <a:rPr lang="en-US" sz="1600" dirty="0">
                <a:solidFill>
                  <a:schemeClr val="tx1"/>
                </a:solidFill>
                <a:latin typeface="Abadi Extra Light" panose="020B0204020104020204" pitchFamily="34" charset="0"/>
                <a:ea typeface="+mn-ea"/>
                <a:cs typeface="+mn-cs"/>
              </a:rPr>
              <a:t>Loyalty card</a:t>
            </a:r>
          </a:p>
          <a:p>
            <a:pPr marL="228611" marR="3387" indent="-228611">
              <a:lnSpc>
                <a:spcPts val="1867"/>
              </a:lnSpc>
              <a:buFontTx/>
              <a:buChar char="-"/>
            </a:pPr>
            <a:r>
              <a:rPr lang="en-US" sz="1600" dirty="0">
                <a:solidFill>
                  <a:schemeClr val="tx1"/>
                </a:solidFill>
                <a:latin typeface="Abadi Extra Light" panose="020B0204020104020204" pitchFamily="34" charset="0"/>
                <a:ea typeface="+mn-ea"/>
                <a:cs typeface="+mn-cs"/>
              </a:rPr>
              <a:t>Cash register ticket</a:t>
            </a:r>
          </a:p>
          <a:p>
            <a:pPr marL="228611" marR="3387" indent="-228611">
              <a:lnSpc>
                <a:spcPts val="1867"/>
              </a:lnSpc>
              <a:buFontTx/>
              <a:buChar char="-"/>
            </a:pPr>
            <a:r>
              <a:rPr lang="en-US" sz="1600" dirty="0">
                <a:solidFill>
                  <a:schemeClr val="tx1"/>
                </a:solidFill>
                <a:latin typeface="Abadi Extra Light" panose="020B0204020104020204" pitchFamily="34" charset="0"/>
                <a:ea typeface="+mn-ea"/>
                <a:cs typeface="+mn-cs"/>
              </a:rPr>
              <a:t>Bar code</a:t>
            </a:r>
          </a:p>
          <a:p>
            <a:pPr marL="228611" marR="3387" indent="-228611">
              <a:lnSpc>
                <a:spcPts val="1867"/>
              </a:lnSpc>
              <a:buFontTx/>
              <a:buChar char="-"/>
            </a:pPr>
            <a:r>
              <a:rPr lang="en-US" sz="1600" dirty="0">
                <a:solidFill>
                  <a:schemeClr val="tx1"/>
                </a:solidFill>
                <a:latin typeface="Abadi Extra Light" panose="020B0204020104020204" pitchFamily="34" charset="0"/>
                <a:ea typeface="+mn-ea"/>
                <a:cs typeface="+mn-cs"/>
              </a:rPr>
              <a:t>QR-code</a:t>
            </a:r>
          </a:p>
          <a:p>
            <a:pPr marL="228611" marR="3387" indent="-228611">
              <a:lnSpc>
                <a:spcPts val="1867"/>
              </a:lnSpc>
              <a:buFontTx/>
              <a:buChar char="-"/>
            </a:pPr>
            <a:r>
              <a:rPr lang="en-US" sz="1600" dirty="0">
                <a:solidFill>
                  <a:schemeClr val="tx1"/>
                </a:solidFill>
                <a:latin typeface="Abadi Extra Light" panose="020B0204020104020204" pitchFamily="34" charset="0"/>
                <a:ea typeface="+mn-ea"/>
                <a:cs typeface="+mn-cs"/>
              </a:rPr>
              <a:t>Tactile</a:t>
            </a:r>
          </a:p>
        </p:txBody>
      </p:sp>
      <p:sp>
        <p:nvSpPr>
          <p:cNvPr id="9" name="object 4">
            <a:extLst>
              <a:ext uri="{FF2B5EF4-FFF2-40B4-BE49-F238E27FC236}">
                <a16:creationId xmlns:a16="http://schemas.microsoft.com/office/drawing/2014/main" id="{4F822B9A-100E-699E-DEC7-663EFEA20288}"/>
              </a:ext>
            </a:extLst>
          </p:cNvPr>
          <p:cNvSpPr/>
          <p:nvPr/>
        </p:nvSpPr>
        <p:spPr>
          <a:xfrm>
            <a:off x="5778563" y="2329328"/>
            <a:ext cx="3706901" cy="2102123"/>
          </a:xfrm>
          <a:custGeom>
            <a:avLst/>
            <a:gdLst/>
            <a:ahLst/>
            <a:cxnLst/>
            <a:rect l="l" t="t" r="r" b="b"/>
            <a:pathLst>
              <a:path w="7308850" h="4284980">
                <a:moveTo>
                  <a:pt x="2762377" y="2290711"/>
                </a:moveTo>
                <a:lnTo>
                  <a:pt x="2757944" y="2256256"/>
                </a:lnTo>
                <a:lnTo>
                  <a:pt x="2745333" y="2223617"/>
                </a:lnTo>
                <a:lnTo>
                  <a:pt x="2726118" y="2192121"/>
                </a:lnTo>
                <a:lnTo>
                  <a:pt x="2699207" y="2192947"/>
                </a:lnTo>
                <a:lnTo>
                  <a:pt x="2690774" y="2193899"/>
                </a:lnTo>
                <a:lnTo>
                  <a:pt x="2158009" y="2275890"/>
                </a:lnTo>
                <a:lnTo>
                  <a:pt x="2110384" y="2284107"/>
                </a:lnTo>
                <a:lnTo>
                  <a:pt x="2015324" y="2302281"/>
                </a:lnTo>
                <a:lnTo>
                  <a:pt x="1967699" y="2310701"/>
                </a:lnTo>
                <a:lnTo>
                  <a:pt x="1931835" y="2328240"/>
                </a:lnTo>
                <a:lnTo>
                  <a:pt x="1918754" y="2366187"/>
                </a:lnTo>
                <a:lnTo>
                  <a:pt x="1916582" y="2407653"/>
                </a:lnTo>
                <a:lnTo>
                  <a:pt x="1919046" y="2448712"/>
                </a:lnTo>
                <a:lnTo>
                  <a:pt x="1929218" y="2489644"/>
                </a:lnTo>
                <a:lnTo>
                  <a:pt x="1950212" y="2530716"/>
                </a:lnTo>
                <a:lnTo>
                  <a:pt x="2344089" y="2507208"/>
                </a:lnTo>
                <a:lnTo>
                  <a:pt x="2334222" y="2521978"/>
                </a:lnTo>
                <a:lnTo>
                  <a:pt x="2300973" y="2547493"/>
                </a:lnTo>
                <a:lnTo>
                  <a:pt x="2173300" y="2609431"/>
                </a:lnTo>
                <a:lnTo>
                  <a:pt x="2130564" y="2629674"/>
                </a:lnTo>
                <a:lnTo>
                  <a:pt x="2087511" y="2649194"/>
                </a:lnTo>
                <a:lnTo>
                  <a:pt x="2044039" y="2667660"/>
                </a:lnTo>
                <a:lnTo>
                  <a:pt x="1996363" y="2686812"/>
                </a:lnTo>
                <a:lnTo>
                  <a:pt x="1948599" y="2705316"/>
                </a:lnTo>
                <a:lnTo>
                  <a:pt x="1900694" y="2723070"/>
                </a:lnTo>
                <a:lnTo>
                  <a:pt x="1852663" y="2739961"/>
                </a:lnTo>
                <a:lnTo>
                  <a:pt x="1804479" y="2755849"/>
                </a:lnTo>
                <a:lnTo>
                  <a:pt x="1756130" y="2770619"/>
                </a:lnTo>
                <a:lnTo>
                  <a:pt x="1707591" y="2784170"/>
                </a:lnTo>
                <a:lnTo>
                  <a:pt x="1658835" y="2796362"/>
                </a:lnTo>
                <a:lnTo>
                  <a:pt x="1609864" y="2807093"/>
                </a:lnTo>
                <a:lnTo>
                  <a:pt x="1560652" y="2816225"/>
                </a:lnTo>
                <a:lnTo>
                  <a:pt x="1511185" y="2823641"/>
                </a:lnTo>
                <a:lnTo>
                  <a:pt x="1461452" y="2829242"/>
                </a:lnTo>
                <a:lnTo>
                  <a:pt x="1411414" y="2832887"/>
                </a:lnTo>
                <a:lnTo>
                  <a:pt x="1361071" y="2834449"/>
                </a:lnTo>
                <a:lnTo>
                  <a:pt x="1310411" y="2833840"/>
                </a:lnTo>
                <a:lnTo>
                  <a:pt x="1259395" y="2830919"/>
                </a:lnTo>
                <a:lnTo>
                  <a:pt x="1208036" y="2825559"/>
                </a:lnTo>
                <a:lnTo>
                  <a:pt x="1156284" y="2817660"/>
                </a:lnTo>
                <a:lnTo>
                  <a:pt x="1056678" y="2797314"/>
                </a:lnTo>
                <a:lnTo>
                  <a:pt x="1008951" y="2788602"/>
                </a:lnTo>
                <a:lnTo>
                  <a:pt x="961415" y="2779331"/>
                </a:lnTo>
                <a:lnTo>
                  <a:pt x="914539" y="2767863"/>
                </a:lnTo>
                <a:lnTo>
                  <a:pt x="865200" y="2752941"/>
                </a:lnTo>
                <a:lnTo>
                  <a:pt x="816991" y="2736380"/>
                </a:lnTo>
                <a:lnTo>
                  <a:pt x="769924" y="2718168"/>
                </a:lnTo>
                <a:lnTo>
                  <a:pt x="724014" y="2698267"/>
                </a:lnTo>
                <a:lnTo>
                  <a:pt x="679297" y="2676664"/>
                </a:lnTo>
                <a:lnTo>
                  <a:pt x="635762" y="2653322"/>
                </a:lnTo>
                <a:lnTo>
                  <a:pt x="593445" y="2628214"/>
                </a:lnTo>
                <a:lnTo>
                  <a:pt x="552361" y="2601328"/>
                </a:lnTo>
                <a:lnTo>
                  <a:pt x="512533" y="2572626"/>
                </a:lnTo>
                <a:lnTo>
                  <a:pt x="473964" y="2542095"/>
                </a:lnTo>
                <a:lnTo>
                  <a:pt x="436676" y="2509685"/>
                </a:lnTo>
                <a:lnTo>
                  <a:pt x="400685" y="2475395"/>
                </a:lnTo>
                <a:lnTo>
                  <a:pt x="366014" y="2439187"/>
                </a:lnTo>
                <a:lnTo>
                  <a:pt x="332689" y="2401049"/>
                </a:lnTo>
                <a:lnTo>
                  <a:pt x="300710" y="2360930"/>
                </a:lnTo>
                <a:lnTo>
                  <a:pt x="270103" y="2318829"/>
                </a:lnTo>
                <a:lnTo>
                  <a:pt x="240538" y="2274138"/>
                </a:lnTo>
                <a:lnTo>
                  <a:pt x="213194" y="2228532"/>
                </a:lnTo>
                <a:lnTo>
                  <a:pt x="188010" y="2182050"/>
                </a:lnTo>
                <a:lnTo>
                  <a:pt x="164934" y="2134679"/>
                </a:lnTo>
                <a:lnTo>
                  <a:pt x="143891" y="2086432"/>
                </a:lnTo>
                <a:lnTo>
                  <a:pt x="124828" y="2037334"/>
                </a:lnTo>
                <a:lnTo>
                  <a:pt x="107670" y="1987384"/>
                </a:lnTo>
                <a:lnTo>
                  <a:pt x="92392" y="1936597"/>
                </a:lnTo>
                <a:lnTo>
                  <a:pt x="78905" y="1884997"/>
                </a:lnTo>
                <a:lnTo>
                  <a:pt x="71488" y="1857781"/>
                </a:lnTo>
                <a:lnTo>
                  <a:pt x="62801" y="1830260"/>
                </a:lnTo>
                <a:lnTo>
                  <a:pt x="43383" y="1771548"/>
                </a:lnTo>
                <a:lnTo>
                  <a:pt x="20993" y="1805940"/>
                </a:lnTo>
                <a:lnTo>
                  <a:pt x="6451" y="1842693"/>
                </a:lnTo>
                <a:lnTo>
                  <a:pt x="0" y="1882800"/>
                </a:lnTo>
                <a:lnTo>
                  <a:pt x="1866" y="1927237"/>
                </a:lnTo>
                <a:lnTo>
                  <a:pt x="9232" y="1978329"/>
                </a:lnTo>
                <a:lnTo>
                  <a:pt x="17983" y="2028799"/>
                </a:lnTo>
                <a:lnTo>
                  <a:pt x="28155" y="2078634"/>
                </a:lnTo>
                <a:lnTo>
                  <a:pt x="39751" y="2127808"/>
                </a:lnTo>
                <a:lnTo>
                  <a:pt x="52844" y="2176284"/>
                </a:lnTo>
                <a:lnTo>
                  <a:pt x="67437" y="2224049"/>
                </a:lnTo>
                <a:lnTo>
                  <a:pt x="83566" y="2271064"/>
                </a:lnTo>
                <a:lnTo>
                  <a:pt x="101269" y="2317318"/>
                </a:lnTo>
                <a:lnTo>
                  <a:pt x="120586" y="2362784"/>
                </a:lnTo>
                <a:lnTo>
                  <a:pt x="141541" y="2407424"/>
                </a:lnTo>
                <a:lnTo>
                  <a:pt x="164172" y="2451239"/>
                </a:lnTo>
                <a:lnTo>
                  <a:pt x="188506" y="2494191"/>
                </a:lnTo>
                <a:lnTo>
                  <a:pt x="214579" y="2536240"/>
                </a:lnTo>
                <a:lnTo>
                  <a:pt x="242417" y="2577388"/>
                </a:lnTo>
                <a:lnTo>
                  <a:pt x="272059" y="2617597"/>
                </a:lnTo>
                <a:lnTo>
                  <a:pt x="303542" y="2656852"/>
                </a:lnTo>
                <a:lnTo>
                  <a:pt x="336892" y="2695105"/>
                </a:lnTo>
                <a:lnTo>
                  <a:pt x="372148" y="2732354"/>
                </a:lnTo>
                <a:lnTo>
                  <a:pt x="409346" y="2768574"/>
                </a:lnTo>
                <a:lnTo>
                  <a:pt x="447294" y="2802699"/>
                </a:lnTo>
                <a:lnTo>
                  <a:pt x="486029" y="2834830"/>
                </a:lnTo>
                <a:lnTo>
                  <a:pt x="525513" y="2864980"/>
                </a:lnTo>
                <a:lnTo>
                  <a:pt x="565746" y="2893161"/>
                </a:lnTo>
                <a:lnTo>
                  <a:pt x="606717" y="2919412"/>
                </a:lnTo>
                <a:lnTo>
                  <a:pt x="648411" y="2943758"/>
                </a:lnTo>
                <a:lnTo>
                  <a:pt x="690803" y="2966199"/>
                </a:lnTo>
                <a:lnTo>
                  <a:pt x="733882" y="2986760"/>
                </a:lnTo>
                <a:lnTo>
                  <a:pt x="777646" y="3005480"/>
                </a:lnTo>
                <a:lnTo>
                  <a:pt x="822071" y="3022358"/>
                </a:lnTo>
                <a:lnTo>
                  <a:pt x="867143" y="3037446"/>
                </a:lnTo>
                <a:lnTo>
                  <a:pt x="912850" y="3050730"/>
                </a:lnTo>
                <a:lnTo>
                  <a:pt x="959167" y="3062262"/>
                </a:lnTo>
                <a:lnTo>
                  <a:pt x="1006106" y="3072041"/>
                </a:lnTo>
                <a:lnTo>
                  <a:pt x="1053630" y="3080105"/>
                </a:lnTo>
                <a:lnTo>
                  <a:pt x="1101737" y="3086468"/>
                </a:lnTo>
                <a:lnTo>
                  <a:pt x="1150416" y="3091154"/>
                </a:lnTo>
                <a:lnTo>
                  <a:pt x="1199642" y="3094190"/>
                </a:lnTo>
                <a:lnTo>
                  <a:pt x="1249400" y="3095574"/>
                </a:lnTo>
                <a:lnTo>
                  <a:pt x="1299679" y="3095358"/>
                </a:lnTo>
                <a:lnTo>
                  <a:pt x="1350467" y="3093542"/>
                </a:lnTo>
                <a:lnTo>
                  <a:pt x="1399654" y="3090303"/>
                </a:lnTo>
                <a:lnTo>
                  <a:pt x="1448625" y="3085744"/>
                </a:lnTo>
                <a:lnTo>
                  <a:pt x="1497368" y="3079915"/>
                </a:lnTo>
                <a:lnTo>
                  <a:pt x="1545920" y="3072904"/>
                </a:lnTo>
                <a:lnTo>
                  <a:pt x="1594281" y="3064789"/>
                </a:lnTo>
                <a:lnTo>
                  <a:pt x="1642465" y="3055645"/>
                </a:lnTo>
                <a:lnTo>
                  <a:pt x="1690471" y="3045549"/>
                </a:lnTo>
                <a:lnTo>
                  <a:pt x="1738312" y="3034576"/>
                </a:lnTo>
                <a:lnTo>
                  <a:pt x="1786026" y="3022803"/>
                </a:lnTo>
                <a:lnTo>
                  <a:pt x="1833587" y="3010319"/>
                </a:lnTo>
                <a:lnTo>
                  <a:pt x="1892541" y="2991408"/>
                </a:lnTo>
                <a:lnTo>
                  <a:pt x="1950034" y="2968256"/>
                </a:lnTo>
                <a:lnTo>
                  <a:pt x="1997125" y="2947860"/>
                </a:lnTo>
                <a:lnTo>
                  <a:pt x="2288248" y="2819463"/>
                </a:lnTo>
                <a:lnTo>
                  <a:pt x="2283358" y="2864574"/>
                </a:lnTo>
                <a:lnTo>
                  <a:pt x="2281707" y="2884220"/>
                </a:lnTo>
                <a:lnTo>
                  <a:pt x="2281529" y="2903042"/>
                </a:lnTo>
                <a:lnTo>
                  <a:pt x="2283015" y="2951264"/>
                </a:lnTo>
                <a:lnTo>
                  <a:pt x="2285060" y="2999422"/>
                </a:lnTo>
                <a:lnTo>
                  <a:pt x="2287638" y="3047555"/>
                </a:lnTo>
                <a:lnTo>
                  <a:pt x="2290724" y="3095663"/>
                </a:lnTo>
                <a:lnTo>
                  <a:pt x="2309114" y="3135871"/>
                </a:lnTo>
                <a:lnTo>
                  <a:pt x="2328176" y="3141967"/>
                </a:lnTo>
                <a:lnTo>
                  <a:pt x="2351748" y="3118497"/>
                </a:lnTo>
                <a:lnTo>
                  <a:pt x="2363876" y="3090341"/>
                </a:lnTo>
                <a:lnTo>
                  <a:pt x="2367788" y="3059239"/>
                </a:lnTo>
                <a:lnTo>
                  <a:pt x="2366708" y="3026930"/>
                </a:lnTo>
                <a:lnTo>
                  <a:pt x="2366746" y="2984360"/>
                </a:lnTo>
                <a:lnTo>
                  <a:pt x="2373592" y="2943910"/>
                </a:lnTo>
                <a:lnTo>
                  <a:pt x="2387333" y="2905658"/>
                </a:lnTo>
                <a:lnTo>
                  <a:pt x="2408047" y="2869654"/>
                </a:lnTo>
                <a:lnTo>
                  <a:pt x="2453513" y="2809100"/>
                </a:lnTo>
                <a:lnTo>
                  <a:pt x="2502941" y="2751607"/>
                </a:lnTo>
                <a:lnTo>
                  <a:pt x="2535656" y="2715996"/>
                </a:lnTo>
                <a:lnTo>
                  <a:pt x="2701201" y="2539720"/>
                </a:lnTo>
                <a:lnTo>
                  <a:pt x="2728976" y="2503640"/>
                </a:lnTo>
                <a:lnTo>
                  <a:pt x="2747810" y="2464397"/>
                </a:lnTo>
                <a:lnTo>
                  <a:pt x="2756763" y="2421788"/>
                </a:lnTo>
                <a:lnTo>
                  <a:pt x="2754922" y="2375560"/>
                </a:lnTo>
                <a:lnTo>
                  <a:pt x="2753614" y="2363622"/>
                </a:lnTo>
                <a:lnTo>
                  <a:pt x="2753461" y="2351417"/>
                </a:lnTo>
                <a:lnTo>
                  <a:pt x="2754579" y="2339302"/>
                </a:lnTo>
                <a:lnTo>
                  <a:pt x="2757043" y="2327668"/>
                </a:lnTo>
                <a:lnTo>
                  <a:pt x="2762377" y="2290711"/>
                </a:lnTo>
                <a:close/>
              </a:path>
              <a:path w="7308850" h="4284980">
                <a:moveTo>
                  <a:pt x="6704317" y="3756952"/>
                </a:moveTo>
                <a:lnTo>
                  <a:pt x="6703377" y="3707320"/>
                </a:lnTo>
                <a:lnTo>
                  <a:pt x="6700596" y="3658082"/>
                </a:lnTo>
                <a:lnTo>
                  <a:pt x="6695948" y="3608984"/>
                </a:lnTo>
                <a:lnTo>
                  <a:pt x="6689407" y="3560064"/>
                </a:lnTo>
                <a:lnTo>
                  <a:pt x="6680911" y="3511308"/>
                </a:lnTo>
                <a:lnTo>
                  <a:pt x="6670434" y="3462756"/>
                </a:lnTo>
                <a:lnTo>
                  <a:pt x="6657937" y="3414382"/>
                </a:lnTo>
                <a:lnTo>
                  <a:pt x="6643370" y="3366224"/>
                </a:lnTo>
                <a:lnTo>
                  <a:pt x="6626707" y="3318281"/>
                </a:lnTo>
                <a:lnTo>
                  <a:pt x="6607899" y="3270567"/>
                </a:lnTo>
                <a:lnTo>
                  <a:pt x="6586918" y="3223095"/>
                </a:lnTo>
                <a:lnTo>
                  <a:pt x="6564439" y="3177260"/>
                </a:lnTo>
                <a:lnTo>
                  <a:pt x="6540500" y="3133001"/>
                </a:lnTo>
                <a:lnTo>
                  <a:pt x="6515113" y="3090291"/>
                </a:lnTo>
                <a:lnTo>
                  <a:pt x="6488303" y="3049117"/>
                </a:lnTo>
                <a:lnTo>
                  <a:pt x="6460096" y="3009481"/>
                </a:lnTo>
                <a:lnTo>
                  <a:pt x="6430492" y="2971342"/>
                </a:lnTo>
                <a:lnTo>
                  <a:pt x="6399543" y="2934703"/>
                </a:lnTo>
                <a:lnTo>
                  <a:pt x="6367246" y="2899549"/>
                </a:lnTo>
                <a:lnTo>
                  <a:pt x="6333630" y="2865856"/>
                </a:lnTo>
                <a:lnTo>
                  <a:pt x="6298717" y="2833611"/>
                </a:lnTo>
                <a:lnTo>
                  <a:pt x="6262535" y="2802801"/>
                </a:lnTo>
                <a:lnTo>
                  <a:pt x="6225083" y="2773413"/>
                </a:lnTo>
                <a:lnTo>
                  <a:pt x="6186411" y="2745422"/>
                </a:lnTo>
                <a:lnTo>
                  <a:pt x="6146520" y="2718828"/>
                </a:lnTo>
                <a:lnTo>
                  <a:pt x="6105436" y="2693619"/>
                </a:lnTo>
                <a:lnTo>
                  <a:pt x="6063170" y="2669756"/>
                </a:lnTo>
                <a:lnTo>
                  <a:pt x="6019762" y="2647251"/>
                </a:lnTo>
                <a:lnTo>
                  <a:pt x="5975235" y="2626068"/>
                </a:lnTo>
                <a:lnTo>
                  <a:pt x="5929579" y="2606205"/>
                </a:lnTo>
                <a:lnTo>
                  <a:pt x="5882856" y="2587650"/>
                </a:lnTo>
                <a:lnTo>
                  <a:pt x="5835053" y="2570378"/>
                </a:lnTo>
                <a:lnTo>
                  <a:pt x="5788215" y="2555024"/>
                </a:lnTo>
                <a:lnTo>
                  <a:pt x="5741086" y="2540990"/>
                </a:lnTo>
                <a:lnTo>
                  <a:pt x="5693676" y="2528201"/>
                </a:lnTo>
                <a:lnTo>
                  <a:pt x="5646013" y="2516581"/>
                </a:lnTo>
                <a:lnTo>
                  <a:pt x="5598122" y="2506065"/>
                </a:lnTo>
                <a:lnTo>
                  <a:pt x="5550014" y="2496566"/>
                </a:lnTo>
                <a:lnTo>
                  <a:pt x="5501703" y="2488019"/>
                </a:lnTo>
                <a:lnTo>
                  <a:pt x="5453215" y="2480335"/>
                </a:lnTo>
                <a:lnTo>
                  <a:pt x="5404574" y="2473464"/>
                </a:lnTo>
                <a:lnTo>
                  <a:pt x="5355780" y="2467305"/>
                </a:lnTo>
                <a:lnTo>
                  <a:pt x="5294033" y="2462847"/>
                </a:lnTo>
                <a:lnTo>
                  <a:pt x="5263007" y="2462441"/>
                </a:lnTo>
                <a:lnTo>
                  <a:pt x="5232057" y="2462860"/>
                </a:lnTo>
                <a:lnTo>
                  <a:pt x="4899838" y="2473452"/>
                </a:lnTo>
                <a:lnTo>
                  <a:pt x="4862741" y="2474684"/>
                </a:lnTo>
                <a:lnTo>
                  <a:pt x="4873917" y="2453538"/>
                </a:lnTo>
                <a:lnTo>
                  <a:pt x="4892980" y="2417051"/>
                </a:lnTo>
                <a:lnTo>
                  <a:pt x="4916779" y="2354364"/>
                </a:lnTo>
                <a:lnTo>
                  <a:pt x="4932858" y="2308910"/>
                </a:lnTo>
                <a:lnTo>
                  <a:pt x="4948428" y="2263305"/>
                </a:lnTo>
                <a:lnTo>
                  <a:pt x="4963528" y="2217521"/>
                </a:lnTo>
                <a:lnTo>
                  <a:pt x="4967630" y="2187651"/>
                </a:lnTo>
                <a:lnTo>
                  <a:pt x="4961471" y="2173351"/>
                </a:lnTo>
                <a:lnTo>
                  <a:pt x="4946053" y="2160574"/>
                </a:lnTo>
                <a:lnTo>
                  <a:pt x="4915433" y="2173554"/>
                </a:lnTo>
                <a:lnTo>
                  <a:pt x="4893665" y="2195157"/>
                </a:lnTo>
                <a:lnTo>
                  <a:pt x="4878425" y="2222550"/>
                </a:lnTo>
                <a:lnTo>
                  <a:pt x="4867376" y="2252929"/>
                </a:lnTo>
                <a:lnTo>
                  <a:pt x="4851451" y="2292413"/>
                </a:lnTo>
                <a:lnTo>
                  <a:pt x="4830000" y="2327376"/>
                </a:lnTo>
                <a:lnTo>
                  <a:pt x="4802987" y="2357742"/>
                </a:lnTo>
                <a:lnTo>
                  <a:pt x="4770323" y="2383421"/>
                </a:lnTo>
                <a:lnTo>
                  <a:pt x="4716919" y="2416035"/>
                </a:lnTo>
                <a:lnTo>
                  <a:pt x="4672114" y="2440584"/>
                </a:lnTo>
                <a:lnTo>
                  <a:pt x="4594593" y="2478354"/>
                </a:lnTo>
                <a:lnTo>
                  <a:pt x="4550765" y="2498814"/>
                </a:lnTo>
                <a:lnTo>
                  <a:pt x="4418990" y="2559558"/>
                </a:lnTo>
                <a:lnTo>
                  <a:pt x="4375226" y="2580106"/>
                </a:lnTo>
                <a:lnTo>
                  <a:pt x="4339869" y="2600934"/>
                </a:lnTo>
                <a:lnTo>
                  <a:pt x="4335983" y="2603220"/>
                </a:lnTo>
                <a:lnTo>
                  <a:pt x="4303877" y="2632595"/>
                </a:lnTo>
                <a:lnTo>
                  <a:pt x="4279658" y="2668790"/>
                </a:lnTo>
                <a:lnTo>
                  <a:pt x="4264126" y="2712364"/>
                </a:lnTo>
                <a:lnTo>
                  <a:pt x="4260888" y="2723921"/>
                </a:lnTo>
                <a:lnTo>
                  <a:pt x="4256468" y="2735313"/>
                </a:lnTo>
                <a:lnTo>
                  <a:pt x="4250918" y="2746133"/>
                </a:lnTo>
                <a:lnTo>
                  <a:pt x="4244276" y="2756001"/>
                </a:lnTo>
                <a:lnTo>
                  <a:pt x="4226890" y="2785986"/>
                </a:lnTo>
                <a:lnTo>
                  <a:pt x="4224782" y="2791218"/>
                </a:lnTo>
                <a:lnTo>
                  <a:pt x="4216793" y="2821927"/>
                </a:lnTo>
                <a:lnTo>
                  <a:pt x="4216311" y="2856903"/>
                </a:lnTo>
                <a:lnTo>
                  <a:pt x="4222394" y="2893288"/>
                </a:lnTo>
                <a:lnTo>
                  <a:pt x="4780712" y="3027591"/>
                </a:lnTo>
                <a:lnTo>
                  <a:pt x="4827968" y="3037738"/>
                </a:lnTo>
                <a:lnTo>
                  <a:pt x="4922939" y="3056356"/>
                </a:lnTo>
                <a:lnTo>
                  <a:pt x="4970272" y="3066313"/>
                </a:lnTo>
                <a:lnTo>
                  <a:pt x="5010086" y="3063430"/>
                </a:lnTo>
                <a:lnTo>
                  <a:pt x="5036388" y="3033103"/>
                </a:lnTo>
                <a:lnTo>
                  <a:pt x="5053863" y="2995447"/>
                </a:lnTo>
                <a:lnTo>
                  <a:pt x="5066919" y="2956433"/>
                </a:lnTo>
                <a:lnTo>
                  <a:pt x="5072748" y="2914662"/>
                </a:lnTo>
                <a:lnTo>
                  <a:pt x="5068595" y="2868726"/>
                </a:lnTo>
                <a:lnTo>
                  <a:pt x="4694415" y="2743543"/>
                </a:lnTo>
                <a:lnTo>
                  <a:pt x="4709071" y="2733522"/>
                </a:lnTo>
                <a:lnTo>
                  <a:pt x="4749444" y="2722257"/>
                </a:lnTo>
                <a:lnTo>
                  <a:pt x="4891011" y="2712440"/>
                </a:lnTo>
                <a:lnTo>
                  <a:pt x="4938217" y="2709608"/>
                </a:lnTo>
                <a:lnTo>
                  <a:pt x="4985436" y="2707563"/>
                </a:lnTo>
                <a:lnTo>
                  <a:pt x="5032654" y="2706649"/>
                </a:lnTo>
                <a:lnTo>
                  <a:pt x="5084026" y="2706687"/>
                </a:lnTo>
                <a:lnTo>
                  <a:pt x="5135257" y="2707348"/>
                </a:lnTo>
                <a:lnTo>
                  <a:pt x="5186324" y="2708745"/>
                </a:lnTo>
                <a:lnTo>
                  <a:pt x="5237188" y="2711005"/>
                </a:lnTo>
                <a:lnTo>
                  <a:pt x="5287810" y="2714244"/>
                </a:lnTo>
                <a:lnTo>
                  <a:pt x="5338191" y="2718574"/>
                </a:lnTo>
                <a:lnTo>
                  <a:pt x="5388280" y="2724124"/>
                </a:lnTo>
                <a:lnTo>
                  <a:pt x="5438064" y="2731008"/>
                </a:lnTo>
                <a:lnTo>
                  <a:pt x="5487492" y="2739326"/>
                </a:lnTo>
                <a:lnTo>
                  <a:pt x="5536565" y="2749219"/>
                </a:lnTo>
                <a:lnTo>
                  <a:pt x="5585218" y="2760802"/>
                </a:lnTo>
                <a:lnTo>
                  <a:pt x="5633466" y="2774175"/>
                </a:lnTo>
                <a:lnTo>
                  <a:pt x="5681243" y="2789466"/>
                </a:lnTo>
                <a:lnTo>
                  <a:pt x="5728525" y="2806789"/>
                </a:lnTo>
                <a:lnTo>
                  <a:pt x="5775299" y="2826270"/>
                </a:lnTo>
                <a:lnTo>
                  <a:pt x="5821540" y="2848013"/>
                </a:lnTo>
                <a:lnTo>
                  <a:pt x="5867197" y="2872155"/>
                </a:lnTo>
                <a:lnTo>
                  <a:pt x="5912256" y="2898800"/>
                </a:lnTo>
                <a:lnTo>
                  <a:pt x="5956681" y="2928061"/>
                </a:lnTo>
                <a:lnTo>
                  <a:pt x="5997067" y="2954845"/>
                </a:lnTo>
                <a:lnTo>
                  <a:pt x="6038100" y="2980740"/>
                </a:lnTo>
                <a:lnTo>
                  <a:pt x="6078740" y="3007080"/>
                </a:lnTo>
                <a:lnTo>
                  <a:pt x="6117945" y="3035211"/>
                </a:lnTo>
                <a:lnTo>
                  <a:pt x="6158154" y="3067469"/>
                </a:lnTo>
                <a:lnTo>
                  <a:pt x="6196698" y="3100819"/>
                </a:lnTo>
                <a:lnTo>
                  <a:pt x="6233579" y="3135287"/>
                </a:lnTo>
                <a:lnTo>
                  <a:pt x="6268732" y="3170872"/>
                </a:lnTo>
                <a:lnTo>
                  <a:pt x="6302172" y="3207613"/>
                </a:lnTo>
                <a:lnTo>
                  <a:pt x="6333845" y="3245510"/>
                </a:lnTo>
                <a:lnTo>
                  <a:pt x="6363729" y="3284588"/>
                </a:lnTo>
                <a:lnTo>
                  <a:pt x="6391808" y="3324872"/>
                </a:lnTo>
                <a:lnTo>
                  <a:pt x="6418059" y="3366363"/>
                </a:lnTo>
                <a:lnTo>
                  <a:pt x="6442443" y="3409099"/>
                </a:lnTo>
                <a:lnTo>
                  <a:pt x="6464948" y="3453066"/>
                </a:lnTo>
                <a:lnTo>
                  <a:pt x="6485534" y="3498316"/>
                </a:lnTo>
                <a:lnTo>
                  <a:pt x="6504191" y="3544836"/>
                </a:lnTo>
                <a:lnTo>
                  <a:pt x="6520878" y="3592665"/>
                </a:lnTo>
                <a:lnTo>
                  <a:pt x="6535572" y="3641814"/>
                </a:lnTo>
                <a:lnTo>
                  <a:pt x="6548260" y="3692296"/>
                </a:lnTo>
                <a:lnTo>
                  <a:pt x="6559004" y="3744798"/>
                </a:lnTo>
                <a:lnTo>
                  <a:pt x="6567348" y="3797300"/>
                </a:lnTo>
                <a:lnTo>
                  <a:pt x="6573367" y="3849840"/>
                </a:lnTo>
                <a:lnTo>
                  <a:pt x="6577101" y="3902405"/>
                </a:lnTo>
                <a:lnTo>
                  <a:pt x="6578625" y="3955008"/>
                </a:lnTo>
                <a:lnTo>
                  <a:pt x="6577990" y="4007675"/>
                </a:lnTo>
                <a:lnTo>
                  <a:pt x="6575260" y="4060418"/>
                </a:lnTo>
                <a:lnTo>
                  <a:pt x="6570485" y="4113238"/>
                </a:lnTo>
                <a:lnTo>
                  <a:pt x="6563741" y="4166146"/>
                </a:lnTo>
                <a:lnTo>
                  <a:pt x="6560464" y="4194162"/>
                </a:lnTo>
                <a:lnTo>
                  <a:pt x="6558254" y="4222940"/>
                </a:lnTo>
                <a:lnTo>
                  <a:pt x="6556438" y="4252938"/>
                </a:lnTo>
                <a:lnTo>
                  <a:pt x="6554356" y="4284650"/>
                </a:lnTo>
                <a:lnTo>
                  <a:pt x="6587960" y="4261104"/>
                </a:lnTo>
                <a:lnTo>
                  <a:pt x="6615163" y="4232427"/>
                </a:lnTo>
                <a:lnTo>
                  <a:pt x="6636131" y="4197629"/>
                </a:lnTo>
                <a:lnTo>
                  <a:pt x="6650977" y="4155706"/>
                </a:lnTo>
                <a:lnTo>
                  <a:pt x="6663207" y="4105554"/>
                </a:lnTo>
                <a:lnTo>
                  <a:pt x="6673926" y="4055465"/>
                </a:lnTo>
                <a:lnTo>
                  <a:pt x="6683095" y="4005427"/>
                </a:lnTo>
                <a:lnTo>
                  <a:pt x="6690677" y="3955491"/>
                </a:lnTo>
                <a:lnTo>
                  <a:pt x="6696634" y="3905631"/>
                </a:lnTo>
                <a:lnTo>
                  <a:pt x="6700914" y="3855872"/>
                </a:lnTo>
                <a:lnTo>
                  <a:pt x="6703492" y="3806228"/>
                </a:lnTo>
                <a:lnTo>
                  <a:pt x="6704317" y="3756952"/>
                </a:lnTo>
                <a:close/>
              </a:path>
              <a:path w="7308850" h="4284980">
                <a:moveTo>
                  <a:pt x="7308786" y="1205763"/>
                </a:moveTo>
                <a:lnTo>
                  <a:pt x="7305916" y="1161389"/>
                </a:lnTo>
                <a:lnTo>
                  <a:pt x="7297382" y="1110475"/>
                </a:lnTo>
                <a:lnTo>
                  <a:pt x="7287476" y="1060208"/>
                </a:lnTo>
                <a:lnTo>
                  <a:pt x="7276185" y="1010615"/>
                </a:lnTo>
                <a:lnTo>
                  <a:pt x="7263460" y="961720"/>
                </a:lnTo>
                <a:lnTo>
                  <a:pt x="7249274" y="913561"/>
                </a:lnTo>
                <a:lnTo>
                  <a:pt x="7233602" y="866140"/>
                </a:lnTo>
                <a:lnTo>
                  <a:pt x="7216394" y="819505"/>
                </a:lnTo>
                <a:lnTo>
                  <a:pt x="7197738" y="773899"/>
                </a:lnTo>
                <a:lnTo>
                  <a:pt x="7177291" y="728649"/>
                </a:lnTo>
                <a:lnTo>
                  <a:pt x="7155320" y="684491"/>
                </a:lnTo>
                <a:lnTo>
                  <a:pt x="7131710" y="641210"/>
                </a:lnTo>
                <a:lnTo>
                  <a:pt x="7106399" y="598830"/>
                </a:lnTo>
                <a:lnTo>
                  <a:pt x="7079374" y="557377"/>
                </a:lnTo>
                <a:lnTo>
                  <a:pt x="7050595" y="516877"/>
                </a:lnTo>
                <a:lnTo>
                  <a:pt x="7020052" y="477354"/>
                </a:lnTo>
                <a:lnTo>
                  <a:pt x="6987680" y="438835"/>
                </a:lnTo>
                <a:lnTo>
                  <a:pt x="6953466" y="401345"/>
                </a:lnTo>
                <a:lnTo>
                  <a:pt x="6917360" y="364909"/>
                </a:lnTo>
                <a:lnTo>
                  <a:pt x="6879361" y="329552"/>
                </a:lnTo>
                <a:lnTo>
                  <a:pt x="6840639" y="296303"/>
                </a:lnTo>
                <a:lnTo>
                  <a:pt x="6801180" y="265061"/>
                </a:lnTo>
                <a:lnTo>
                  <a:pt x="6761023" y="235826"/>
                </a:lnTo>
                <a:lnTo>
                  <a:pt x="6720154" y="208559"/>
                </a:lnTo>
                <a:lnTo>
                  <a:pt x="6678587" y="183248"/>
                </a:lnTo>
                <a:lnTo>
                  <a:pt x="6636359" y="159867"/>
                </a:lnTo>
                <a:lnTo>
                  <a:pt x="6593472" y="138404"/>
                </a:lnTo>
                <a:lnTo>
                  <a:pt x="6549923" y="118821"/>
                </a:lnTo>
                <a:lnTo>
                  <a:pt x="6505753" y="101104"/>
                </a:lnTo>
                <a:lnTo>
                  <a:pt x="6460960" y="85242"/>
                </a:lnTo>
                <a:lnTo>
                  <a:pt x="6415557" y="71196"/>
                </a:lnTo>
                <a:lnTo>
                  <a:pt x="6369558" y="58940"/>
                </a:lnTo>
                <a:lnTo>
                  <a:pt x="6322974" y="48475"/>
                </a:lnTo>
                <a:lnTo>
                  <a:pt x="6275832" y="39763"/>
                </a:lnTo>
                <a:lnTo>
                  <a:pt x="6228131" y="32791"/>
                </a:lnTo>
                <a:lnTo>
                  <a:pt x="6179896" y="27520"/>
                </a:lnTo>
                <a:lnTo>
                  <a:pt x="6131128" y="23952"/>
                </a:lnTo>
                <a:lnTo>
                  <a:pt x="6081852" y="22047"/>
                </a:lnTo>
                <a:lnTo>
                  <a:pt x="6032068" y="21780"/>
                </a:lnTo>
                <a:lnTo>
                  <a:pt x="5981801" y="23152"/>
                </a:lnTo>
                <a:lnTo>
                  <a:pt x="5931065" y="26123"/>
                </a:lnTo>
                <a:lnTo>
                  <a:pt x="5881967" y="30480"/>
                </a:lnTo>
                <a:lnTo>
                  <a:pt x="5833122" y="36169"/>
                </a:lnTo>
                <a:lnTo>
                  <a:pt x="5784520" y="43103"/>
                </a:lnTo>
                <a:lnTo>
                  <a:pt x="5736133" y="51219"/>
                </a:lnTo>
                <a:lnTo>
                  <a:pt x="5687974" y="60426"/>
                </a:lnTo>
                <a:lnTo>
                  <a:pt x="5640019" y="70675"/>
                </a:lnTo>
                <a:lnTo>
                  <a:pt x="5592254" y="81864"/>
                </a:lnTo>
                <a:lnTo>
                  <a:pt x="5544667" y="93916"/>
                </a:lnTo>
                <a:lnTo>
                  <a:pt x="5497246" y="106768"/>
                </a:lnTo>
                <a:lnTo>
                  <a:pt x="5449976" y="120345"/>
                </a:lnTo>
                <a:lnTo>
                  <a:pt x="5391467" y="140589"/>
                </a:lnTo>
                <a:lnTo>
                  <a:pt x="5334520" y="165049"/>
                </a:lnTo>
                <a:lnTo>
                  <a:pt x="5033391" y="305752"/>
                </a:lnTo>
                <a:lnTo>
                  <a:pt x="4999787" y="321513"/>
                </a:lnTo>
                <a:lnTo>
                  <a:pt x="5001704" y="297662"/>
                </a:lnTo>
                <a:lnTo>
                  <a:pt x="5003635" y="276313"/>
                </a:lnTo>
                <a:lnTo>
                  <a:pt x="5004841" y="256616"/>
                </a:lnTo>
                <a:lnTo>
                  <a:pt x="5004727" y="247675"/>
                </a:lnTo>
                <a:lnTo>
                  <a:pt x="5002009" y="189636"/>
                </a:lnTo>
                <a:lnTo>
                  <a:pt x="4998859" y="141528"/>
                </a:lnTo>
                <a:lnTo>
                  <a:pt x="4995189" y="93472"/>
                </a:lnTo>
                <a:lnTo>
                  <a:pt x="4991011" y="45440"/>
                </a:lnTo>
                <a:lnTo>
                  <a:pt x="4971720" y="5664"/>
                </a:lnTo>
                <a:lnTo>
                  <a:pt x="4952504" y="0"/>
                </a:lnTo>
                <a:lnTo>
                  <a:pt x="4929479" y="24003"/>
                </a:lnTo>
                <a:lnTo>
                  <a:pt x="4917999" y="52425"/>
                </a:lnTo>
                <a:lnTo>
                  <a:pt x="4914798" y="83616"/>
                </a:lnTo>
                <a:lnTo>
                  <a:pt x="4916614" y="115900"/>
                </a:lnTo>
                <a:lnTo>
                  <a:pt x="4917541" y="158445"/>
                </a:lnTo>
                <a:lnTo>
                  <a:pt x="4911623" y="199047"/>
                </a:lnTo>
                <a:lnTo>
                  <a:pt x="4898758" y="237604"/>
                </a:lnTo>
                <a:lnTo>
                  <a:pt x="4878870" y="274066"/>
                </a:lnTo>
                <a:lnTo>
                  <a:pt x="4842649" y="325094"/>
                </a:lnTo>
                <a:lnTo>
                  <a:pt x="4811153" y="365328"/>
                </a:lnTo>
                <a:lnTo>
                  <a:pt x="4754804" y="430593"/>
                </a:lnTo>
                <a:lnTo>
                  <a:pt x="4722596" y="466686"/>
                </a:lnTo>
                <a:lnTo>
                  <a:pt x="4625429" y="574459"/>
                </a:lnTo>
                <a:lnTo>
                  <a:pt x="4593310" y="610590"/>
                </a:lnTo>
                <a:lnTo>
                  <a:pt x="4569028" y="643674"/>
                </a:lnTo>
                <a:lnTo>
                  <a:pt x="4566361" y="647306"/>
                </a:lnTo>
                <a:lnTo>
                  <a:pt x="4548429" y="686968"/>
                </a:lnTo>
                <a:lnTo>
                  <a:pt x="4540453" y="729767"/>
                </a:lnTo>
                <a:lnTo>
                  <a:pt x="4543349" y="775944"/>
                </a:lnTo>
                <a:lnTo>
                  <a:pt x="4544936" y="787844"/>
                </a:lnTo>
                <a:lnTo>
                  <a:pt x="4545355" y="800049"/>
                </a:lnTo>
                <a:lnTo>
                  <a:pt x="4544530" y="812190"/>
                </a:lnTo>
                <a:lnTo>
                  <a:pt x="4542320" y="823874"/>
                </a:lnTo>
                <a:lnTo>
                  <a:pt x="4538154" y="858266"/>
                </a:lnTo>
                <a:lnTo>
                  <a:pt x="4538281" y="863917"/>
                </a:lnTo>
                <a:lnTo>
                  <a:pt x="4543044" y="895286"/>
                </a:lnTo>
                <a:lnTo>
                  <a:pt x="4556391" y="927620"/>
                </a:lnTo>
                <a:lnTo>
                  <a:pt x="4576330" y="958672"/>
                </a:lnTo>
                <a:lnTo>
                  <a:pt x="4594580" y="957834"/>
                </a:lnTo>
                <a:lnTo>
                  <a:pt x="5142369" y="861974"/>
                </a:lnTo>
                <a:lnTo>
                  <a:pt x="5189804" y="852665"/>
                </a:lnTo>
                <a:lnTo>
                  <a:pt x="5284419" y="832345"/>
                </a:lnTo>
                <a:lnTo>
                  <a:pt x="5331841" y="822833"/>
                </a:lnTo>
                <a:lnTo>
                  <a:pt x="5367299" y="804481"/>
                </a:lnTo>
                <a:lnTo>
                  <a:pt x="5379517" y="766241"/>
                </a:lnTo>
                <a:lnTo>
                  <a:pt x="5380736" y="724750"/>
                </a:lnTo>
                <a:lnTo>
                  <a:pt x="5377345" y="683742"/>
                </a:lnTo>
                <a:lnTo>
                  <a:pt x="5366245" y="643064"/>
                </a:lnTo>
                <a:lnTo>
                  <a:pt x="5344312" y="602488"/>
                </a:lnTo>
                <a:lnTo>
                  <a:pt x="4951082" y="634961"/>
                </a:lnTo>
                <a:lnTo>
                  <a:pt x="4960607" y="619975"/>
                </a:lnTo>
                <a:lnTo>
                  <a:pt x="4993271" y="593699"/>
                </a:lnTo>
                <a:lnTo>
                  <a:pt x="5119484" y="528866"/>
                </a:lnTo>
                <a:lnTo>
                  <a:pt x="5161762" y="507657"/>
                </a:lnTo>
                <a:lnTo>
                  <a:pt x="5204345" y="487159"/>
                </a:lnTo>
                <a:lnTo>
                  <a:pt x="5247386" y="467702"/>
                </a:lnTo>
                <a:lnTo>
                  <a:pt x="5294617" y="447484"/>
                </a:lnTo>
                <a:lnTo>
                  <a:pt x="5341950" y="427888"/>
                </a:lnTo>
                <a:lnTo>
                  <a:pt x="5389423" y="409041"/>
                </a:lnTo>
                <a:lnTo>
                  <a:pt x="5437060" y="391071"/>
                </a:lnTo>
                <a:lnTo>
                  <a:pt x="5484876" y="374078"/>
                </a:lnTo>
                <a:lnTo>
                  <a:pt x="5532882" y="358203"/>
                </a:lnTo>
                <a:lnTo>
                  <a:pt x="5581104" y="343560"/>
                </a:lnTo>
                <a:lnTo>
                  <a:pt x="5629554" y="330250"/>
                </a:lnTo>
                <a:lnTo>
                  <a:pt x="5678271" y="318414"/>
                </a:lnTo>
                <a:lnTo>
                  <a:pt x="5727255" y="308165"/>
                </a:lnTo>
                <a:lnTo>
                  <a:pt x="5776544" y="299618"/>
                </a:lnTo>
                <a:lnTo>
                  <a:pt x="5826150" y="292887"/>
                </a:lnTo>
                <a:lnTo>
                  <a:pt x="5876087" y="288112"/>
                </a:lnTo>
                <a:lnTo>
                  <a:pt x="5926379" y="285381"/>
                </a:lnTo>
                <a:lnTo>
                  <a:pt x="5977039" y="284848"/>
                </a:lnTo>
                <a:lnTo>
                  <a:pt x="6028106" y="286613"/>
                </a:lnTo>
                <a:lnTo>
                  <a:pt x="6079579" y="290791"/>
                </a:lnTo>
                <a:lnTo>
                  <a:pt x="6131496" y="297510"/>
                </a:lnTo>
                <a:lnTo>
                  <a:pt x="6183858" y="306882"/>
                </a:lnTo>
                <a:lnTo>
                  <a:pt x="6231534" y="315582"/>
                </a:lnTo>
                <a:lnTo>
                  <a:pt x="6279451" y="323202"/>
                </a:lnTo>
                <a:lnTo>
                  <a:pt x="6327191" y="331381"/>
                </a:lnTo>
                <a:lnTo>
                  <a:pt x="6374308" y="341782"/>
                </a:lnTo>
                <a:lnTo>
                  <a:pt x="6423977" y="355574"/>
                </a:lnTo>
                <a:lnTo>
                  <a:pt x="6472555" y="371030"/>
                </a:lnTo>
                <a:lnTo>
                  <a:pt x="6520027" y="388162"/>
                </a:lnTo>
                <a:lnTo>
                  <a:pt x="6566370" y="407009"/>
                </a:lnTo>
                <a:lnTo>
                  <a:pt x="6611569" y="427596"/>
                </a:lnTo>
                <a:lnTo>
                  <a:pt x="6655625" y="449935"/>
                </a:lnTo>
                <a:lnTo>
                  <a:pt x="6698501" y="474065"/>
                </a:lnTo>
                <a:lnTo>
                  <a:pt x="6740195" y="500011"/>
                </a:lnTo>
                <a:lnTo>
                  <a:pt x="6780670" y="527799"/>
                </a:lnTo>
                <a:lnTo>
                  <a:pt x="6819925" y="557453"/>
                </a:lnTo>
                <a:lnTo>
                  <a:pt x="6857936" y="588987"/>
                </a:lnTo>
                <a:lnTo>
                  <a:pt x="6894703" y="622452"/>
                </a:lnTo>
                <a:lnTo>
                  <a:pt x="6930187" y="657860"/>
                </a:lnTo>
                <a:lnTo>
                  <a:pt x="6964375" y="695236"/>
                </a:lnTo>
                <a:lnTo>
                  <a:pt x="6997255" y="734606"/>
                </a:lnTo>
                <a:lnTo>
                  <a:pt x="7028815" y="776008"/>
                </a:lnTo>
                <a:lnTo>
                  <a:pt x="7059396" y="820013"/>
                </a:lnTo>
                <a:lnTo>
                  <a:pt x="7087768" y="864971"/>
                </a:lnTo>
                <a:lnTo>
                  <a:pt x="7114006" y="910882"/>
                </a:lnTo>
                <a:lnTo>
                  <a:pt x="7138162" y="957719"/>
                </a:lnTo>
                <a:lnTo>
                  <a:pt x="7160298" y="1005459"/>
                </a:lnTo>
                <a:lnTo>
                  <a:pt x="7180478" y="1054112"/>
                </a:lnTo>
                <a:lnTo>
                  <a:pt x="7198754" y="1103655"/>
                </a:lnTo>
                <a:lnTo>
                  <a:pt x="7215200" y="1154074"/>
                </a:lnTo>
                <a:lnTo>
                  <a:pt x="7229856" y="1205369"/>
                </a:lnTo>
                <a:lnTo>
                  <a:pt x="7237882" y="1232408"/>
                </a:lnTo>
                <a:lnTo>
                  <a:pt x="7247204" y="1259725"/>
                </a:lnTo>
                <a:lnTo>
                  <a:pt x="7257364" y="1288008"/>
                </a:lnTo>
                <a:lnTo>
                  <a:pt x="7267956" y="1317980"/>
                </a:lnTo>
                <a:lnTo>
                  <a:pt x="7289559" y="1283081"/>
                </a:lnTo>
                <a:lnTo>
                  <a:pt x="7303249" y="1245997"/>
                </a:lnTo>
                <a:lnTo>
                  <a:pt x="7308786" y="1205763"/>
                </a:lnTo>
                <a:close/>
              </a:path>
            </a:pathLst>
          </a:custGeom>
          <a:solidFill>
            <a:srgbClr val="0F60B4"/>
          </a:solidFill>
        </p:spPr>
        <p:txBody>
          <a:bodyPr wrap="square" lIns="0" tIns="0" rIns="0" bIns="0" rtlCol="0"/>
          <a:lstStyle/>
          <a:p>
            <a:endParaRPr sz="1200" dirty="0"/>
          </a:p>
        </p:txBody>
      </p:sp>
      <p:sp>
        <p:nvSpPr>
          <p:cNvPr id="10" name="object 6">
            <a:extLst>
              <a:ext uri="{FF2B5EF4-FFF2-40B4-BE49-F238E27FC236}">
                <a16:creationId xmlns:a16="http://schemas.microsoft.com/office/drawing/2014/main" id="{1001087D-C163-FFF0-E68E-EA391AE8B1A9}"/>
              </a:ext>
            </a:extLst>
          </p:cNvPr>
          <p:cNvSpPr txBox="1"/>
          <p:nvPr/>
        </p:nvSpPr>
        <p:spPr>
          <a:xfrm>
            <a:off x="8807420" y="3017742"/>
            <a:ext cx="2611543" cy="295444"/>
          </a:xfrm>
          <a:prstGeom prst="rect">
            <a:avLst/>
          </a:prstGeom>
        </p:spPr>
        <p:txBody>
          <a:bodyPr vert="horz" wrap="square" lIns="0" tIns="8043" rIns="0" bIns="0" rtlCol="0">
            <a:spAutoFit/>
          </a:bodyPr>
          <a:lstStyle/>
          <a:p>
            <a:pPr marL="8467">
              <a:spcBef>
                <a:spcPts val="63"/>
              </a:spcBef>
            </a:pPr>
            <a:r>
              <a:rPr lang="fr-FR" sz="1867" dirty="0">
                <a:latin typeface="Abadi Extra Light" panose="020B0204020104020204" pitchFamily="34" charset="0"/>
              </a:rPr>
              <a:t>2 - Gain revelation</a:t>
            </a:r>
            <a:endParaRPr sz="1867" dirty="0">
              <a:latin typeface="Abadi Extra Light" panose="020B0204020104020204" pitchFamily="34" charset="0"/>
            </a:endParaRPr>
          </a:p>
        </p:txBody>
      </p:sp>
      <p:sp>
        <p:nvSpPr>
          <p:cNvPr id="12" name="object 7">
            <a:extLst>
              <a:ext uri="{FF2B5EF4-FFF2-40B4-BE49-F238E27FC236}">
                <a16:creationId xmlns:a16="http://schemas.microsoft.com/office/drawing/2014/main" id="{40D99F28-BCCB-27D7-8FAA-1B2BAB4FBBE3}"/>
              </a:ext>
            </a:extLst>
          </p:cNvPr>
          <p:cNvSpPr txBox="1"/>
          <p:nvPr/>
        </p:nvSpPr>
        <p:spPr>
          <a:xfrm>
            <a:off x="8492861" y="4431451"/>
            <a:ext cx="2886772" cy="295444"/>
          </a:xfrm>
          <a:prstGeom prst="rect">
            <a:avLst/>
          </a:prstGeom>
        </p:spPr>
        <p:txBody>
          <a:bodyPr vert="horz" wrap="square" lIns="0" tIns="8043" rIns="0" bIns="0" rtlCol="0">
            <a:spAutoFit/>
          </a:bodyPr>
          <a:lstStyle/>
          <a:p>
            <a:pPr marL="8467">
              <a:spcBef>
                <a:spcPts val="63"/>
              </a:spcBef>
            </a:pPr>
            <a:r>
              <a:rPr lang="fr-FR" sz="1867" dirty="0">
                <a:latin typeface="Abadi Extra Light" panose="020B0204020104020204" pitchFamily="34" charset="0"/>
              </a:rPr>
              <a:t>3 - Printing of winning tickets</a:t>
            </a:r>
            <a:endParaRPr sz="1867" dirty="0">
              <a:latin typeface="Abadi Extra Light" panose="020B0204020104020204" pitchFamily="34" charset="0"/>
            </a:endParaRPr>
          </a:p>
        </p:txBody>
      </p:sp>
    </p:spTree>
    <p:extLst>
      <p:ext uri="{BB962C8B-B14F-4D97-AF65-F5344CB8AC3E}">
        <p14:creationId xmlns:p14="http://schemas.microsoft.com/office/powerpoint/2010/main" val="1806804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EC7C5EA-2B8B-455E-B93F-00B81F6E7D78}"/>
              </a:ext>
            </a:extLst>
          </p:cNvPr>
          <p:cNvSpPr txBox="1"/>
          <p:nvPr/>
        </p:nvSpPr>
        <p:spPr>
          <a:xfrm>
            <a:off x="617693" y="494943"/>
            <a:ext cx="11186380"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Our gaming terminals have been specially designed for branded operations. Why are we doing this</a:t>
            </a:r>
            <a:r>
              <a:rPr lang="fr-FR" dirty="0">
                <a:solidFill>
                  <a:schemeClr val="bg1"/>
                </a:solidFill>
                <a:latin typeface="Geomanist Book" panose="02000503000000020004" pitchFamily="50" charset="0"/>
              </a:rPr>
              <a:t>?</a:t>
            </a:r>
          </a:p>
        </p:txBody>
      </p:sp>
      <p:sp>
        <p:nvSpPr>
          <p:cNvPr id="13" name="ZoneTexte 12">
            <a:extLst>
              <a:ext uri="{FF2B5EF4-FFF2-40B4-BE49-F238E27FC236}">
                <a16:creationId xmlns:a16="http://schemas.microsoft.com/office/drawing/2014/main" id="{9AB55C32-DF7A-C76C-9BAC-5F51FFC81761}"/>
              </a:ext>
            </a:extLst>
          </p:cNvPr>
          <p:cNvSpPr txBox="1"/>
          <p:nvPr/>
        </p:nvSpPr>
        <p:spPr>
          <a:xfrm>
            <a:off x="2867890" y="1914896"/>
            <a:ext cx="8936183" cy="2893100"/>
          </a:xfrm>
          <a:prstGeom prst="rect">
            <a:avLst/>
          </a:prstGeom>
          <a:noFill/>
        </p:spPr>
        <p:txBody>
          <a:bodyPr wrap="square" rtlCol="0">
            <a:spAutoFit/>
          </a:bodyPr>
          <a:lstStyle/>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No assembly or disassembly</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Easy to move thanks to its low weight, handles and wheels</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4G connection for real time processing</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Remote monitoring of the terminal by sending anomaly messages to our supervision </a:t>
            </a:r>
            <a:r>
              <a:rPr lang="en-US" sz="1400" dirty="0" err="1">
                <a:latin typeface="Geomanist Light" panose="02000503000000020004" pitchFamily="50" charset="0"/>
                <a:cs typeface="Arial" panose="020B0604020202020204" pitchFamily="34" charset="0"/>
              </a:rPr>
              <a:t>centre</a:t>
            </a: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Almost infinite possibilities of game mechanics and customer paths</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Game statistics available in real time thanks to the LHSTATISTICS app</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Real-time data feedback from the terminal</a:t>
            </a:r>
          </a:p>
        </p:txBody>
      </p:sp>
      <p:pic>
        <p:nvPicPr>
          <p:cNvPr id="4" name="Image 3">
            <a:extLst>
              <a:ext uri="{FF2B5EF4-FFF2-40B4-BE49-F238E27FC236}">
                <a16:creationId xmlns:a16="http://schemas.microsoft.com/office/drawing/2014/main" id="{64E710ED-EC38-8CAD-62B9-3F58F6A58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97" y="994625"/>
            <a:ext cx="3733036" cy="5716726"/>
          </a:xfrm>
          <a:prstGeom prst="rect">
            <a:avLst/>
          </a:prstGeom>
        </p:spPr>
      </p:pic>
    </p:spTree>
    <p:extLst>
      <p:ext uri="{BB962C8B-B14F-4D97-AF65-F5344CB8AC3E}">
        <p14:creationId xmlns:p14="http://schemas.microsoft.com/office/powerpoint/2010/main" val="122855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4">
            <a:extLst>
              <a:ext uri="{FF2B5EF4-FFF2-40B4-BE49-F238E27FC236}">
                <a16:creationId xmlns:a16="http://schemas.microsoft.com/office/drawing/2014/main" id="{CAD1215F-0AD2-4857-9C55-19620C77DEF3}"/>
              </a:ext>
            </a:extLst>
          </p:cNvPr>
          <p:cNvPicPr/>
          <p:nvPr/>
        </p:nvPicPr>
        <p:blipFill>
          <a:blip r:embed="rId3" cstate="print"/>
          <a:stretch>
            <a:fillRect/>
          </a:stretch>
        </p:blipFill>
        <p:spPr>
          <a:xfrm>
            <a:off x="812800" y="2215229"/>
            <a:ext cx="1860588" cy="4651695"/>
          </a:xfrm>
          <a:prstGeom prst="rect">
            <a:avLst/>
          </a:prstGeom>
        </p:spPr>
      </p:pic>
      <p:pic>
        <p:nvPicPr>
          <p:cNvPr id="3" name="object 3"/>
          <p:cNvPicPr/>
          <p:nvPr/>
        </p:nvPicPr>
        <p:blipFill>
          <a:blip r:embed="rId4" cstate="print"/>
          <a:stretch>
            <a:fillRect/>
          </a:stretch>
        </p:blipFill>
        <p:spPr>
          <a:xfrm>
            <a:off x="3674966" y="5213922"/>
            <a:ext cx="2530774" cy="1644078"/>
          </a:xfrm>
          <a:prstGeom prst="rect">
            <a:avLst/>
          </a:prstGeom>
        </p:spPr>
      </p:pic>
      <p:pic>
        <p:nvPicPr>
          <p:cNvPr id="4" name="object 4"/>
          <p:cNvPicPr/>
          <p:nvPr/>
        </p:nvPicPr>
        <p:blipFill>
          <a:blip r:embed="rId5" cstate="print"/>
          <a:stretch>
            <a:fillRect/>
          </a:stretch>
        </p:blipFill>
        <p:spPr>
          <a:xfrm>
            <a:off x="6435017" y="0"/>
            <a:ext cx="2861405" cy="3980343"/>
          </a:xfrm>
          <a:prstGeom prst="rect">
            <a:avLst/>
          </a:prstGeom>
        </p:spPr>
      </p:pic>
      <p:pic>
        <p:nvPicPr>
          <p:cNvPr id="5" name="object 5"/>
          <p:cNvPicPr/>
          <p:nvPr/>
        </p:nvPicPr>
        <p:blipFill>
          <a:blip r:embed="rId6" cstate="print"/>
          <a:stretch>
            <a:fillRect/>
          </a:stretch>
        </p:blipFill>
        <p:spPr>
          <a:xfrm>
            <a:off x="9522854" y="2837982"/>
            <a:ext cx="2669145" cy="4020018"/>
          </a:xfrm>
          <a:prstGeom prst="rect">
            <a:avLst/>
          </a:prstGeom>
        </p:spPr>
      </p:pic>
      <p:pic>
        <p:nvPicPr>
          <p:cNvPr id="6" name="object 6"/>
          <p:cNvPicPr/>
          <p:nvPr/>
        </p:nvPicPr>
        <p:blipFill>
          <a:blip r:embed="rId7" cstate="print"/>
          <a:stretch>
            <a:fillRect/>
          </a:stretch>
        </p:blipFill>
        <p:spPr>
          <a:xfrm>
            <a:off x="6435017" y="4230902"/>
            <a:ext cx="2862048" cy="2627098"/>
          </a:xfrm>
          <a:prstGeom prst="rect">
            <a:avLst/>
          </a:prstGeom>
        </p:spPr>
      </p:pic>
      <p:pic>
        <p:nvPicPr>
          <p:cNvPr id="7" name="object 7"/>
          <p:cNvPicPr/>
          <p:nvPr/>
        </p:nvPicPr>
        <p:blipFill>
          <a:blip r:embed="rId8" cstate="print"/>
          <a:stretch>
            <a:fillRect/>
          </a:stretch>
        </p:blipFill>
        <p:spPr>
          <a:xfrm>
            <a:off x="3674966" y="2482382"/>
            <a:ext cx="2530773" cy="2530774"/>
          </a:xfrm>
          <a:prstGeom prst="rect">
            <a:avLst/>
          </a:prstGeom>
        </p:spPr>
      </p:pic>
      <p:pic>
        <p:nvPicPr>
          <p:cNvPr id="8" name="object 8"/>
          <p:cNvPicPr/>
          <p:nvPr/>
        </p:nvPicPr>
        <p:blipFill>
          <a:blip r:embed="rId9" cstate="print"/>
          <a:stretch>
            <a:fillRect/>
          </a:stretch>
        </p:blipFill>
        <p:spPr>
          <a:xfrm>
            <a:off x="9522856" y="0"/>
            <a:ext cx="2669145" cy="2647351"/>
          </a:xfrm>
          <a:prstGeom prst="rect">
            <a:avLst/>
          </a:prstGeom>
        </p:spPr>
      </p:pic>
      <p:sp>
        <p:nvSpPr>
          <p:cNvPr id="2" name="Espace réservé du numéro de diapositive 1">
            <a:extLst>
              <a:ext uri="{FF2B5EF4-FFF2-40B4-BE49-F238E27FC236}">
                <a16:creationId xmlns:a16="http://schemas.microsoft.com/office/drawing/2014/main" id="{32F33C11-32B3-403F-B00F-AC93D59C6582}"/>
              </a:ext>
            </a:extLst>
          </p:cNvPr>
          <p:cNvSpPr>
            <a:spLocks noGrp="1"/>
          </p:cNvSpPr>
          <p:nvPr>
            <p:ph type="sldNum" sz="quarter" idx="7"/>
          </p:nvPr>
        </p:nvSpPr>
        <p:spPr>
          <a:xfrm>
            <a:off x="13167361" y="9566910"/>
            <a:ext cx="4206240" cy="514350"/>
          </a:xfrm>
          <a:prstGeom prst="rect">
            <a:avLst/>
          </a:prstGeom>
        </p:spPr>
        <p:txBody>
          <a:bodyPr wrap="square" lIns="0" tIns="0" rIns="0" bIns="0">
            <a:spAutoFit/>
          </a:bodyPr>
          <a:lstStyle>
            <a:defPPr>
              <a:defRPr lang="fr-FR"/>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18</a:t>
            </a:fld>
            <a:endParaRPr lang="fr-FR" dirty="0"/>
          </a:p>
        </p:txBody>
      </p:sp>
      <p:sp>
        <p:nvSpPr>
          <p:cNvPr id="16" name="object 9">
            <a:extLst>
              <a:ext uri="{FF2B5EF4-FFF2-40B4-BE49-F238E27FC236}">
                <a16:creationId xmlns:a16="http://schemas.microsoft.com/office/drawing/2014/main" id="{9D69D055-4A9A-67F5-6CA0-264B5498A634}"/>
              </a:ext>
            </a:extLst>
          </p:cNvPr>
          <p:cNvSpPr/>
          <p:nvPr/>
        </p:nvSpPr>
        <p:spPr>
          <a:xfrm>
            <a:off x="313497" y="325489"/>
            <a:ext cx="5892800" cy="1905000"/>
          </a:xfrm>
          <a:custGeom>
            <a:avLst/>
            <a:gdLst/>
            <a:ahLst/>
            <a:cxnLst/>
            <a:rect l="l" t="t" r="r" b="b"/>
            <a:pathLst>
              <a:path w="8839200" h="2857500">
                <a:moveTo>
                  <a:pt x="8508965" y="2857486"/>
                </a:moveTo>
                <a:lnTo>
                  <a:pt x="330233" y="2857486"/>
                </a:lnTo>
                <a:lnTo>
                  <a:pt x="281528" y="2853892"/>
                </a:lnTo>
                <a:lnTo>
                  <a:pt x="235010" y="2843458"/>
                </a:lnTo>
                <a:lnTo>
                  <a:pt x="191196" y="2826698"/>
                </a:lnTo>
                <a:lnTo>
                  <a:pt x="150602" y="2804130"/>
                </a:lnTo>
                <a:lnTo>
                  <a:pt x="113745" y="2776272"/>
                </a:lnTo>
                <a:lnTo>
                  <a:pt x="81141" y="2743639"/>
                </a:lnTo>
                <a:lnTo>
                  <a:pt x="53308" y="2706749"/>
                </a:lnTo>
                <a:lnTo>
                  <a:pt x="30760" y="2666119"/>
                </a:lnTo>
                <a:lnTo>
                  <a:pt x="14015" y="2622266"/>
                </a:lnTo>
                <a:lnTo>
                  <a:pt x="3589" y="2575707"/>
                </a:lnTo>
                <a:lnTo>
                  <a:pt x="0" y="2526958"/>
                </a:lnTo>
                <a:lnTo>
                  <a:pt x="0" y="330527"/>
                </a:lnTo>
                <a:lnTo>
                  <a:pt x="3589" y="281778"/>
                </a:lnTo>
                <a:lnTo>
                  <a:pt x="14015" y="235219"/>
                </a:lnTo>
                <a:lnTo>
                  <a:pt x="30760" y="191366"/>
                </a:lnTo>
                <a:lnTo>
                  <a:pt x="53308" y="150736"/>
                </a:lnTo>
                <a:lnTo>
                  <a:pt x="81141" y="113846"/>
                </a:lnTo>
                <a:lnTo>
                  <a:pt x="113745" y="81214"/>
                </a:lnTo>
                <a:lnTo>
                  <a:pt x="150602" y="53355"/>
                </a:lnTo>
                <a:lnTo>
                  <a:pt x="191196" y="30787"/>
                </a:lnTo>
                <a:lnTo>
                  <a:pt x="235010" y="14028"/>
                </a:lnTo>
                <a:lnTo>
                  <a:pt x="281528" y="3593"/>
                </a:lnTo>
                <a:lnTo>
                  <a:pt x="330233" y="0"/>
                </a:lnTo>
                <a:lnTo>
                  <a:pt x="8508965" y="0"/>
                </a:lnTo>
                <a:lnTo>
                  <a:pt x="8557670" y="3593"/>
                </a:lnTo>
                <a:lnTo>
                  <a:pt x="8604188" y="14028"/>
                </a:lnTo>
                <a:lnTo>
                  <a:pt x="8648002" y="30787"/>
                </a:lnTo>
                <a:lnTo>
                  <a:pt x="8688596" y="53355"/>
                </a:lnTo>
                <a:lnTo>
                  <a:pt x="8725453" y="81214"/>
                </a:lnTo>
                <a:lnTo>
                  <a:pt x="8758057" y="113846"/>
                </a:lnTo>
                <a:lnTo>
                  <a:pt x="8785891" y="150736"/>
                </a:lnTo>
                <a:lnTo>
                  <a:pt x="8808438" y="191366"/>
                </a:lnTo>
                <a:lnTo>
                  <a:pt x="8825183" y="235219"/>
                </a:lnTo>
                <a:lnTo>
                  <a:pt x="8835609" y="281778"/>
                </a:lnTo>
                <a:lnTo>
                  <a:pt x="8839199" y="330527"/>
                </a:lnTo>
                <a:lnTo>
                  <a:pt x="8839199" y="2526958"/>
                </a:lnTo>
                <a:lnTo>
                  <a:pt x="8835609" y="2575707"/>
                </a:lnTo>
                <a:lnTo>
                  <a:pt x="8825183" y="2622266"/>
                </a:lnTo>
                <a:lnTo>
                  <a:pt x="8808438" y="2666119"/>
                </a:lnTo>
                <a:lnTo>
                  <a:pt x="8785891" y="2706749"/>
                </a:lnTo>
                <a:lnTo>
                  <a:pt x="8758057" y="2743639"/>
                </a:lnTo>
                <a:lnTo>
                  <a:pt x="8725453" y="2776272"/>
                </a:lnTo>
                <a:lnTo>
                  <a:pt x="8688596" y="2804130"/>
                </a:lnTo>
                <a:lnTo>
                  <a:pt x="8648002" y="2826698"/>
                </a:lnTo>
                <a:lnTo>
                  <a:pt x="8604188" y="2843458"/>
                </a:lnTo>
                <a:lnTo>
                  <a:pt x="8557670" y="2853892"/>
                </a:lnTo>
                <a:lnTo>
                  <a:pt x="8508965" y="2857486"/>
                </a:lnTo>
                <a:close/>
              </a:path>
            </a:pathLst>
          </a:custGeom>
          <a:solidFill>
            <a:srgbClr val="0F60B4"/>
          </a:solidFill>
        </p:spPr>
        <p:txBody>
          <a:bodyPr wrap="square" lIns="0" tIns="0" rIns="0" bIns="0" rtlCol="0"/>
          <a:lstStyle/>
          <a:p>
            <a:endParaRPr sz="1200"/>
          </a:p>
        </p:txBody>
      </p:sp>
      <p:sp>
        <p:nvSpPr>
          <p:cNvPr id="17" name="object 10">
            <a:extLst>
              <a:ext uri="{FF2B5EF4-FFF2-40B4-BE49-F238E27FC236}">
                <a16:creationId xmlns:a16="http://schemas.microsoft.com/office/drawing/2014/main" id="{041FBA4A-8439-9883-2B95-187CB3D6793E}"/>
              </a:ext>
            </a:extLst>
          </p:cNvPr>
          <p:cNvSpPr txBox="1">
            <a:spLocks noGrp="1"/>
          </p:cNvSpPr>
          <p:nvPr>
            <p:ph type="title"/>
          </p:nvPr>
        </p:nvSpPr>
        <p:spPr>
          <a:xfrm>
            <a:off x="597465" y="868221"/>
            <a:ext cx="4596225" cy="377453"/>
          </a:xfrm>
          <a:prstGeom prst="rect">
            <a:avLst/>
          </a:prstGeom>
        </p:spPr>
        <p:txBody>
          <a:bodyPr vert="horz" wrap="square" lIns="0" tIns="8043" rIns="0" bIns="0" rtlCol="0" anchor="ctr">
            <a:spAutoFit/>
          </a:bodyPr>
          <a:lstStyle/>
          <a:p>
            <a:pPr marL="8467">
              <a:lnSpc>
                <a:spcPct val="100000"/>
              </a:lnSpc>
              <a:spcBef>
                <a:spcPts val="63"/>
              </a:spcBef>
            </a:pPr>
            <a:r>
              <a:rPr lang="fr-FR" sz="2400" dirty="0">
                <a:solidFill>
                  <a:schemeClr val="bg1"/>
                </a:solidFill>
                <a:latin typeface="Geomanist Light" panose="02000503000000020004" pitchFamily="50" charset="0"/>
                <a:ea typeface="+mn-ea"/>
                <a:cs typeface="Arial" panose="020B0604020202020204" pitchFamily="34" charset="0"/>
              </a:rPr>
              <a:t>The digital gaming terminal</a:t>
            </a:r>
            <a:endParaRPr sz="1600" dirty="0">
              <a:solidFill>
                <a:schemeClr val="bg1"/>
              </a:solidFill>
              <a:latin typeface="Geomanist Light" panose="02000503000000020004" pitchFamily="50" charset="0"/>
              <a:ea typeface="+mn-ea"/>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3BFF62E4-699D-4820-8623-B5D2583F5F1E}"/>
              </a:ext>
            </a:extLst>
          </p:cNvPr>
          <p:cNvSpPr>
            <a:spLocks noGrp="1"/>
          </p:cNvSpPr>
          <p:nvPr>
            <p:ph type="sldNum" sz="quarter" idx="7"/>
          </p:nvPr>
        </p:nvSpPr>
        <p:spPr>
          <a:xfrm>
            <a:off x="13167361" y="9566910"/>
            <a:ext cx="4206240" cy="514350"/>
          </a:xfrm>
          <a:prstGeom prst="rect">
            <a:avLst/>
          </a:prstGeom>
        </p:spPr>
        <p:txBody>
          <a:bodyPr wrap="square" lIns="0" tIns="0" rIns="0" bIns="0">
            <a:spAutoFit/>
          </a:bodyPr>
          <a:lstStyle>
            <a:defPPr>
              <a:defRPr lang="fr-FR"/>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19</a:t>
            </a:fld>
            <a:endParaRPr lang="fr-FR" dirty="0">
              <a:solidFill>
                <a:schemeClr val="bg1"/>
              </a:solidFill>
            </a:endParaRPr>
          </a:p>
        </p:txBody>
      </p:sp>
      <p:sp>
        <p:nvSpPr>
          <p:cNvPr id="14" name="object 9">
            <a:extLst>
              <a:ext uri="{FF2B5EF4-FFF2-40B4-BE49-F238E27FC236}">
                <a16:creationId xmlns:a16="http://schemas.microsoft.com/office/drawing/2014/main" id="{D2059006-CF09-CF4D-0500-2B929D5D34D8}"/>
              </a:ext>
            </a:extLst>
          </p:cNvPr>
          <p:cNvSpPr/>
          <p:nvPr/>
        </p:nvSpPr>
        <p:spPr>
          <a:xfrm>
            <a:off x="313497" y="325489"/>
            <a:ext cx="5892800" cy="1905000"/>
          </a:xfrm>
          <a:custGeom>
            <a:avLst/>
            <a:gdLst/>
            <a:ahLst/>
            <a:cxnLst/>
            <a:rect l="l" t="t" r="r" b="b"/>
            <a:pathLst>
              <a:path w="8839200" h="2857500">
                <a:moveTo>
                  <a:pt x="8508965" y="2857486"/>
                </a:moveTo>
                <a:lnTo>
                  <a:pt x="330233" y="2857486"/>
                </a:lnTo>
                <a:lnTo>
                  <a:pt x="281528" y="2853892"/>
                </a:lnTo>
                <a:lnTo>
                  <a:pt x="235010" y="2843458"/>
                </a:lnTo>
                <a:lnTo>
                  <a:pt x="191196" y="2826698"/>
                </a:lnTo>
                <a:lnTo>
                  <a:pt x="150602" y="2804130"/>
                </a:lnTo>
                <a:lnTo>
                  <a:pt x="113745" y="2776272"/>
                </a:lnTo>
                <a:lnTo>
                  <a:pt x="81141" y="2743639"/>
                </a:lnTo>
                <a:lnTo>
                  <a:pt x="53308" y="2706749"/>
                </a:lnTo>
                <a:lnTo>
                  <a:pt x="30760" y="2666119"/>
                </a:lnTo>
                <a:lnTo>
                  <a:pt x="14015" y="2622266"/>
                </a:lnTo>
                <a:lnTo>
                  <a:pt x="3589" y="2575707"/>
                </a:lnTo>
                <a:lnTo>
                  <a:pt x="0" y="2526958"/>
                </a:lnTo>
                <a:lnTo>
                  <a:pt x="0" y="330527"/>
                </a:lnTo>
                <a:lnTo>
                  <a:pt x="3589" y="281778"/>
                </a:lnTo>
                <a:lnTo>
                  <a:pt x="14015" y="235219"/>
                </a:lnTo>
                <a:lnTo>
                  <a:pt x="30760" y="191366"/>
                </a:lnTo>
                <a:lnTo>
                  <a:pt x="53308" y="150736"/>
                </a:lnTo>
                <a:lnTo>
                  <a:pt x="81141" y="113846"/>
                </a:lnTo>
                <a:lnTo>
                  <a:pt x="113745" y="81214"/>
                </a:lnTo>
                <a:lnTo>
                  <a:pt x="150602" y="53355"/>
                </a:lnTo>
                <a:lnTo>
                  <a:pt x="191196" y="30787"/>
                </a:lnTo>
                <a:lnTo>
                  <a:pt x="235010" y="14028"/>
                </a:lnTo>
                <a:lnTo>
                  <a:pt x="281528" y="3593"/>
                </a:lnTo>
                <a:lnTo>
                  <a:pt x="330233" y="0"/>
                </a:lnTo>
                <a:lnTo>
                  <a:pt x="8508965" y="0"/>
                </a:lnTo>
                <a:lnTo>
                  <a:pt x="8557670" y="3593"/>
                </a:lnTo>
                <a:lnTo>
                  <a:pt x="8604188" y="14028"/>
                </a:lnTo>
                <a:lnTo>
                  <a:pt x="8648002" y="30787"/>
                </a:lnTo>
                <a:lnTo>
                  <a:pt x="8688596" y="53355"/>
                </a:lnTo>
                <a:lnTo>
                  <a:pt x="8725453" y="81214"/>
                </a:lnTo>
                <a:lnTo>
                  <a:pt x="8758057" y="113846"/>
                </a:lnTo>
                <a:lnTo>
                  <a:pt x="8785891" y="150736"/>
                </a:lnTo>
                <a:lnTo>
                  <a:pt x="8808438" y="191366"/>
                </a:lnTo>
                <a:lnTo>
                  <a:pt x="8825183" y="235219"/>
                </a:lnTo>
                <a:lnTo>
                  <a:pt x="8835609" y="281778"/>
                </a:lnTo>
                <a:lnTo>
                  <a:pt x="8839199" y="330527"/>
                </a:lnTo>
                <a:lnTo>
                  <a:pt x="8839199" y="2526958"/>
                </a:lnTo>
                <a:lnTo>
                  <a:pt x="8835609" y="2575707"/>
                </a:lnTo>
                <a:lnTo>
                  <a:pt x="8825183" y="2622266"/>
                </a:lnTo>
                <a:lnTo>
                  <a:pt x="8808438" y="2666119"/>
                </a:lnTo>
                <a:lnTo>
                  <a:pt x="8785891" y="2706749"/>
                </a:lnTo>
                <a:lnTo>
                  <a:pt x="8758057" y="2743639"/>
                </a:lnTo>
                <a:lnTo>
                  <a:pt x="8725453" y="2776272"/>
                </a:lnTo>
                <a:lnTo>
                  <a:pt x="8688596" y="2804130"/>
                </a:lnTo>
                <a:lnTo>
                  <a:pt x="8648002" y="2826698"/>
                </a:lnTo>
                <a:lnTo>
                  <a:pt x="8604188" y="2843458"/>
                </a:lnTo>
                <a:lnTo>
                  <a:pt x="8557670" y="2853892"/>
                </a:lnTo>
                <a:lnTo>
                  <a:pt x="8508965" y="2857486"/>
                </a:lnTo>
                <a:close/>
              </a:path>
            </a:pathLst>
          </a:custGeom>
          <a:solidFill>
            <a:srgbClr val="0F60B4"/>
          </a:solidFill>
        </p:spPr>
        <p:txBody>
          <a:bodyPr wrap="square" lIns="0" tIns="0" rIns="0" bIns="0" rtlCol="0"/>
          <a:lstStyle/>
          <a:p>
            <a:endParaRPr sz="1200"/>
          </a:p>
        </p:txBody>
      </p:sp>
      <p:sp>
        <p:nvSpPr>
          <p:cNvPr id="16" name="object 10">
            <a:extLst>
              <a:ext uri="{FF2B5EF4-FFF2-40B4-BE49-F238E27FC236}">
                <a16:creationId xmlns:a16="http://schemas.microsoft.com/office/drawing/2014/main" id="{97CFDB10-B2C1-D907-F8C5-8779935ED238}"/>
              </a:ext>
            </a:extLst>
          </p:cNvPr>
          <p:cNvSpPr txBox="1">
            <a:spLocks noGrp="1"/>
          </p:cNvSpPr>
          <p:nvPr>
            <p:ph type="title"/>
          </p:nvPr>
        </p:nvSpPr>
        <p:spPr>
          <a:xfrm>
            <a:off x="596822" y="866097"/>
            <a:ext cx="4596225" cy="377453"/>
          </a:xfrm>
          <a:prstGeom prst="rect">
            <a:avLst/>
          </a:prstGeom>
        </p:spPr>
        <p:txBody>
          <a:bodyPr vert="horz" wrap="square" lIns="0" tIns="8043" rIns="0" bIns="0" rtlCol="0" anchor="ctr">
            <a:spAutoFit/>
          </a:bodyPr>
          <a:lstStyle/>
          <a:p>
            <a:pPr marL="8467">
              <a:lnSpc>
                <a:spcPct val="100000"/>
              </a:lnSpc>
              <a:spcBef>
                <a:spcPts val="63"/>
              </a:spcBef>
            </a:pPr>
            <a:r>
              <a:rPr lang="fr-FR" sz="2400" dirty="0">
                <a:solidFill>
                  <a:schemeClr val="bg1"/>
                </a:solidFill>
                <a:latin typeface="Geomanist Light" panose="02000503000000020004" pitchFamily="50" charset="0"/>
                <a:ea typeface="+mn-ea"/>
                <a:cs typeface="Arial" panose="020B0604020202020204" pitchFamily="34" charset="0"/>
              </a:rPr>
              <a:t>The totem terminal</a:t>
            </a:r>
            <a:endParaRPr sz="1600" dirty="0">
              <a:solidFill>
                <a:schemeClr val="bg1"/>
              </a:solidFill>
              <a:latin typeface="Geomanist Light" panose="02000503000000020004" pitchFamily="50" charset="0"/>
              <a:ea typeface="+mn-ea"/>
              <a:cs typeface="Arial" panose="020B0604020202020204" pitchFamily="34" charset="0"/>
            </a:endParaRPr>
          </a:p>
        </p:txBody>
      </p:sp>
      <p:pic>
        <p:nvPicPr>
          <p:cNvPr id="12" name="Image 11">
            <a:extLst>
              <a:ext uri="{FF2B5EF4-FFF2-40B4-BE49-F238E27FC236}">
                <a16:creationId xmlns:a16="http://schemas.microsoft.com/office/drawing/2014/main" id="{25879802-36A5-E05C-A857-09219F39B063}"/>
              </a:ext>
            </a:extLst>
          </p:cNvPr>
          <p:cNvPicPr>
            <a:picLocks noChangeAspect="1"/>
          </p:cNvPicPr>
          <p:nvPr/>
        </p:nvPicPr>
        <p:blipFill rotWithShape="1">
          <a:blip r:embed="rId2">
            <a:extLst>
              <a:ext uri="{28A0092B-C50C-407E-A947-70E740481C1C}">
                <a14:useLocalDpi xmlns:a14="http://schemas.microsoft.com/office/drawing/2010/main" val="0"/>
              </a:ext>
            </a:extLst>
          </a:blip>
          <a:srcRect l="5790" t="5832" r="4387" b="15510"/>
          <a:stretch/>
        </p:blipFill>
        <p:spPr>
          <a:xfrm>
            <a:off x="439557" y="2290531"/>
            <a:ext cx="11533479" cy="4241980"/>
          </a:xfrm>
          <a:prstGeom prst="rect">
            <a:avLst/>
          </a:prstGeom>
        </p:spPr>
      </p:pic>
    </p:spTree>
    <p:extLst>
      <p:ext uri="{BB962C8B-B14F-4D97-AF65-F5344CB8AC3E}">
        <p14:creationId xmlns:p14="http://schemas.microsoft.com/office/powerpoint/2010/main" val="96558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7525065" y="989980"/>
            <a:ext cx="4854379" cy="254967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1200" dirty="0">
                <a:latin typeface="Geomanist Light" panose="02000503000000020004" pitchFamily="50" charset="0"/>
                <a:cs typeface="Arial" panose="020B0604020202020204" pitchFamily="34" charset="0"/>
              </a:rPr>
              <a:t>Creation 1976</a:t>
            </a:r>
          </a:p>
          <a:p>
            <a:pPr marL="342900" indent="-342900">
              <a:lnSpc>
                <a:spcPct val="150000"/>
              </a:lnSpc>
              <a:buFont typeface="Arial" panose="020B0604020202020204" pitchFamily="34" charset="0"/>
              <a:buChar char="•"/>
            </a:pPr>
            <a:r>
              <a:rPr lang="en-US" sz="1200" dirty="0">
                <a:latin typeface="Geomanist Light" panose="02000503000000020004" pitchFamily="50" charset="0"/>
                <a:cs typeface="Arial" panose="020B0604020202020204" pitchFamily="34" charset="0"/>
              </a:rPr>
              <a:t>Head office in Lyon</a:t>
            </a:r>
          </a:p>
          <a:p>
            <a:pPr marL="342900" indent="-342900">
              <a:lnSpc>
                <a:spcPct val="150000"/>
              </a:lnSpc>
              <a:buFont typeface="Arial" panose="020B0604020202020204" pitchFamily="34" charset="0"/>
              <a:buChar char="•"/>
            </a:pPr>
            <a:r>
              <a:rPr lang="en-US" sz="1200" dirty="0">
                <a:latin typeface="Geomanist Light" panose="02000503000000020004" pitchFamily="50" charset="0"/>
                <a:cs typeface="Arial" panose="020B0604020202020204" pitchFamily="34" charset="0"/>
              </a:rPr>
              <a:t>20 employees</a:t>
            </a:r>
          </a:p>
          <a:p>
            <a:pPr marL="342900" indent="-342900">
              <a:lnSpc>
                <a:spcPct val="150000"/>
              </a:lnSpc>
              <a:buFont typeface="Arial" panose="020B0604020202020204" pitchFamily="34" charset="0"/>
              <a:buChar char="•"/>
            </a:pPr>
            <a:r>
              <a:rPr lang="en-US" sz="1200" dirty="0">
                <a:latin typeface="Geomanist Light" panose="02000503000000020004" pitchFamily="50" charset="0"/>
                <a:cs typeface="Arial" panose="020B0604020202020204" pitchFamily="34" charset="0"/>
              </a:rPr>
              <a:t>Specialist in "gamification” of the point of sale</a:t>
            </a:r>
          </a:p>
          <a:p>
            <a:pPr marL="342900" indent="-342900">
              <a:lnSpc>
                <a:spcPct val="150000"/>
              </a:lnSpc>
              <a:buFont typeface="Arial" panose="020B0604020202020204" pitchFamily="34" charset="0"/>
              <a:buChar char="•"/>
            </a:pPr>
            <a:r>
              <a:rPr lang="en-US" sz="1200" dirty="0">
                <a:latin typeface="Geomanist Light" panose="02000503000000020004" pitchFamily="50" charset="0"/>
                <a:cs typeface="Arial" panose="020B0604020202020204" pitchFamily="34" charset="0"/>
              </a:rPr>
              <a:t>Rental of game terminals and development of digital games</a:t>
            </a:r>
          </a:p>
          <a:p>
            <a:pPr marL="342900" indent="-342900">
              <a:lnSpc>
                <a:spcPct val="150000"/>
              </a:lnSpc>
              <a:buFont typeface="Arial" panose="020B0604020202020204" pitchFamily="34" charset="0"/>
              <a:buChar char="•"/>
            </a:pPr>
            <a:r>
              <a:rPr lang="en-US" sz="1200" dirty="0">
                <a:latin typeface="Geomanist Light" panose="02000503000000020004" pitchFamily="50" charset="0"/>
                <a:cs typeface="Arial" panose="020B0604020202020204" pitchFamily="34" charset="0"/>
              </a:rPr>
              <a:t>Turnkey solutions</a:t>
            </a:r>
          </a:p>
          <a:p>
            <a:pPr marL="342900" indent="-342900">
              <a:lnSpc>
                <a:spcPct val="150000"/>
              </a:lnSpc>
              <a:buFont typeface="Arial" panose="020B0604020202020204" pitchFamily="34" charset="0"/>
              <a:buChar char="•"/>
            </a:pPr>
            <a:r>
              <a:rPr lang="en-US" sz="1200" dirty="0">
                <a:latin typeface="Geomanist Light" panose="02000503000000020004" pitchFamily="50" charset="0"/>
                <a:cs typeface="Arial" panose="020B0604020202020204" pitchFamily="34" charset="0"/>
              </a:rPr>
              <a:t>Clients : Supermarkets, brands, shopping </a:t>
            </a:r>
            <a:r>
              <a:rPr lang="en-US" sz="1200" dirty="0" err="1">
                <a:latin typeface="Geomanist Light" panose="02000503000000020004" pitchFamily="50" charset="0"/>
                <a:cs typeface="Arial" panose="020B0604020202020204" pitchFamily="34" charset="0"/>
              </a:rPr>
              <a:t>centres</a:t>
            </a:r>
            <a:r>
              <a:rPr lang="en-US" sz="1200" dirty="0">
                <a:latin typeface="Geomanist Light" panose="02000503000000020004" pitchFamily="50" charset="0"/>
                <a:cs typeface="Arial" panose="020B0604020202020204" pitchFamily="34" charset="0"/>
              </a:rPr>
              <a:t>, etc.</a:t>
            </a:r>
          </a:p>
          <a:p>
            <a:pPr marL="342900" indent="-342900">
              <a:lnSpc>
                <a:spcPct val="150000"/>
              </a:lnSpc>
              <a:buFont typeface="Arial" panose="020B0604020202020204" pitchFamily="34" charset="0"/>
              <a:buChar char="•"/>
            </a:pPr>
            <a:r>
              <a:rPr lang="en-US" sz="1200" dirty="0">
                <a:latin typeface="Geomanist Light" panose="02000503000000020004" pitchFamily="50" charset="0"/>
                <a:cs typeface="Arial" panose="020B0604020202020204" pitchFamily="34" charset="0"/>
              </a:rPr>
              <a:t>4000 terminals</a:t>
            </a:r>
          </a:p>
          <a:p>
            <a:pPr marL="342900" indent="-342900">
              <a:lnSpc>
                <a:spcPct val="150000"/>
              </a:lnSpc>
              <a:buFont typeface="Arial" panose="020B0604020202020204" pitchFamily="34" charset="0"/>
              <a:buChar char="•"/>
            </a:pPr>
            <a:r>
              <a:rPr lang="en-US" sz="1200" dirty="0">
                <a:latin typeface="Geomanist Light" panose="02000503000000020004" pitchFamily="50" charset="0"/>
                <a:cs typeface="Arial" panose="020B0604020202020204" pitchFamily="34" charset="0"/>
              </a:rPr>
              <a:t>Activities in 60 countries</a:t>
            </a:r>
            <a:endParaRPr lang="fr-FR" sz="1200" dirty="0">
              <a:latin typeface="Geomanist Light" panose="02000503000000020004" pitchFamily="50" charset="0"/>
              <a:cs typeface="Arial" panose="020B0604020202020204" pitchFamily="34" charset="0"/>
            </a:endParaRPr>
          </a:p>
        </p:txBody>
      </p:sp>
      <p:sp>
        <p:nvSpPr>
          <p:cNvPr id="5" name="ZoneTexte 4">
            <a:extLst>
              <a:ext uri="{FF2B5EF4-FFF2-40B4-BE49-F238E27FC236}">
                <a16:creationId xmlns:a16="http://schemas.microsoft.com/office/drawing/2014/main" id="{DEC7C5EA-2B8B-455E-B93F-00B81F6E7D78}"/>
              </a:ext>
            </a:extLst>
          </p:cNvPr>
          <p:cNvSpPr txBox="1"/>
          <p:nvPr/>
        </p:nvSpPr>
        <p:spPr>
          <a:xfrm>
            <a:off x="7607744" y="477670"/>
            <a:ext cx="3676539"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Promotion L&amp;H in a few words</a:t>
            </a:r>
            <a:endParaRPr lang="fr-FR" dirty="0">
              <a:solidFill>
                <a:schemeClr val="bg1"/>
              </a:solidFill>
              <a:latin typeface="Geomanist Book" panose="02000503000000020004" pitchFamily="50" charset="0"/>
            </a:endParaRPr>
          </a:p>
        </p:txBody>
      </p:sp>
      <p:pic>
        <p:nvPicPr>
          <p:cNvPr id="4" name="Picture 20" descr="Résultat de recherche d'images pour &quot;screwfix&quot;">
            <a:extLst>
              <a:ext uri="{FF2B5EF4-FFF2-40B4-BE49-F238E27FC236}">
                <a16:creationId xmlns:a16="http://schemas.microsoft.com/office/drawing/2014/main" id="{8364F887-E285-1E1D-FA0C-56A77760EF2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414" b="29010"/>
          <a:stretch/>
        </p:blipFill>
        <p:spPr bwMode="auto">
          <a:xfrm>
            <a:off x="5392719" y="5640345"/>
            <a:ext cx="998730" cy="3752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Résultat de recherche d'images pour &quot;bricoman&quot;">
            <a:extLst>
              <a:ext uri="{FF2B5EF4-FFF2-40B4-BE49-F238E27FC236}">
                <a16:creationId xmlns:a16="http://schemas.microsoft.com/office/drawing/2014/main" id="{71FA75BE-EBB5-F993-D58B-687161758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339" y="289356"/>
            <a:ext cx="1038240" cy="1038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ésultat de recherche d'images pour &quot;bricodepot&quot;">
            <a:extLst>
              <a:ext uri="{FF2B5EF4-FFF2-40B4-BE49-F238E27FC236}">
                <a16:creationId xmlns:a16="http://schemas.microsoft.com/office/drawing/2014/main" id="{C2460D37-93D1-F96C-4DF1-00BF474A1A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991" y="5240361"/>
            <a:ext cx="1350152" cy="810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 descr="Résultat de recherche d'images pour &quot;logo market&quot;">
            <a:extLst>
              <a:ext uri="{FF2B5EF4-FFF2-40B4-BE49-F238E27FC236}">
                <a16:creationId xmlns:a16="http://schemas.microsoft.com/office/drawing/2014/main" id="{CC2D0AB6-F87A-7033-537A-ADC4FE01D9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9734" y="471766"/>
            <a:ext cx="1145971" cy="7639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Résultat de recherche d'images pour &quot;logo coop ch&quot;">
            <a:extLst>
              <a:ext uri="{FF2B5EF4-FFF2-40B4-BE49-F238E27FC236}">
                <a16:creationId xmlns:a16="http://schemas.microsoft.com/office/drawing/2014/main" id="{FD4CDB38-C29B-32FF-0031-2D58BCABE9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6252" y="755503"/>
            <a:ext cx="1014045" cy="4617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Résultat de recherche d'images pour &quot;logo conforama&quot;">
            <a:extLst>
              <a:ext uri="{FF2B5EF4-FFF2-40B4-BE49-F238E27FC236}">
                <a16:creationId xmlns:a16="http://schemas.microsoft.com/office/drawing/2014/main" id="{24F680F8-4CA5-78CF-950D-2D724B27F8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6417" y="5114696"/>
            <a:ext cx="1070344" cy="59939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8532AF4E-6F2A-DCE6-380B-547DA11E664F}"/>
              </a:ext>
            </a:extLst>
          </p:cNvPr>
          <p:cNvPicPr>
            <a:picLocks noChangeAspect="1"/>
          </p:cNvPicPr>
          <p:nvPr/>
        </p:nvPicPr>
        <p:blipFill rotWithShape="1">
          <a:blip r:embed="rId8">
            <a:extLst>
              <a:ext uri="{28A0092B-C50C-407E-A947-70E740481C1C}">
                <a14:useLocalDpi xmlns:a14="http://schemas.microsoft.com/office/drawing/2010/main" val="0"/>
              </a:ext>
            </a:extLst>
          </a:blip>
          <a:srcRect l="1" t="28008" r="-3803" b="30604"/>
          <a:stretch/>
        </p:blipFill>
        <p:spPr>
          <a:xfrm>
            <a:off x="6074556" y="3435965"/>
            <a:ext cx="797213" cy="317864"/>
          </a:xfrm>
          <a:prstGeom prst="rect">
            <a:avLst/>
          </a:prstGeom>
        </p:spPr>
      </p:pic>
      <p:pic>
        <p:nvPicPr>
          <p:cNvPr id="12" name="Picture 4" descr="http://ts1.mm.bing.net/th?id=H.4550033401185564&amp;pid=15.1">
            <a:extLst>
              <a:ext uri="{FF2B5EF4-FFF2-40B4-BE49-F238E27FC236}">
                <a16:creationId xmlns:a16="http://schemas.microsoft.com/office/drawing/2014/main" id="{A4E9E727-27B2-9368-F53E-BD1195E3EBC6}"/>
              </a:ext>
            </a:extLst>
          </p:cNvPr>
          <p:cNvPicPr>
            <a:picLocks noChangeAspect="1" noChangeArrowheads="1"/>
          </p:cNvPicPr>
          <p:nvPr/>
        </p:nvPicPr>
        <p:blipFill>
          <a:blip r:embed="rId9" cstate="print"/>
          <a:srcRect/>
          <a:stretch>
            <a:fillRect/>
          </a:stretch>
        </p:blipFill>
        <p:spPr bwMode="auto">
          <a:xfrm>
            <a:off x="6113849" y="4243811"/>
            <a:ext cx="852356" cy="653473"/>
          </a:xfrm>
          <a:prstGeom prst="rect">
            <a:avLst/>
          </a:prstGeom>
          <a:noFill/>
        </p:spPr>
      </p:pic>
      <p:pic>
        <p:nvPicPr>
          <p:cNvPr id="13" name="Picture 3">
            <a:extLst>
              <a:ext uri="{FF2B5EF4-FFF2-40B4-BE49-F238E27FC236}">
                <a16:creationId xmlns:a16="http://schemas.microsoft.com/office/drawing/2014/main" id="{477D5AA1-4056-D03A-0007-AFCC12D71FD7}"/>
              </a:ext>
            </a:extLst>
          </p:cNvPr>
          <p:cNvPicPr>
            <a:picLocks noChangeAspect="1" noChangeArrowheads="1"/>
          </p:cNvPicPr>
          <p:nvPr/>
        </p:nvPicPr>
        <p:blipFill>
          <a:blip r:embed="rId10" cstate="print"/>
          <a:srcRect/>
          <a:stretch>
            <a:fillRect/>
          </a:stretch>
        </p:blipFill>
        <p:spPr bwMode="auto">
          <a:xfrm>
            <a:off x="235527" y="1116404"/>
            <a:ext cx="1052736" cy="594796"/>
          </a:xfrm>
          <a:prstGeom prst="rect">
            <a:avLst/>
          </a:prstGeom>
          <a:noFill/>
          <a:ln w="9525">
            <a:noFill/>
            <a:miter lim="800000"/>
            <a:headEnd/>
            <a:tailEnd/>
          </a:ln>
        </p:spPr>
      </p:pic>
      <p:pic>
        <p:nvPicPr>
          <p:cNvPr id="14" name="Picture 2">
            <a:extLst>
              <a:ext uri="{FF2B5EF4-FFF2-40B4-BE49-F238E27FC236}">
                <a16:creationId xmlns:a16="http://schemas.microsoft.com/office/drawing/2014/main" id="{9A5CFF21-3120-BBD7-56FB-5556E3B8B616}"/>
              </a:ext>
            </a:extLst>
          </p:cNvPr>
          <p:cNvPicPr>
            <a:picLocks noChangeAspect="1" noChangeArrowheads="1"/>
          </p:cNvPicPr>
          <p:nvPr/>
        </p:nvPicPr>
        <p:blipFill>
          <a:blip r:embed="rId11" cstate="print"/>
          <a:srcRect/>
          <a:stretch>
            <a:fillRect/>
          </a:stretch>
        </p:blipFill>
        <p:spPr bwMode="auto">
          <a:xfrm>
            <a:off x="4315875" y="2110576"/>
            <a:ext cx="860822" cy="860822"/>
          </a:xfrm>
          <a:prstGeom prst="rect">
            <a:avLst/>
          </a:prstGeom>
          <a:noFill/>
          <a:ln w="9525">
            <a:noFill/>
            <a:miter lim="800000"/>
            <a:headEnd/>
            <a:tailEnd/>
          </a:ln>
        </p:spPr>
      </p:pic>
      <p:pic>
        <p:nvPicPr>
          <p:cNvPr id="15" name="Picture 40" descr="C:\Users\Michel\AppData\Local\Temp\Rar$DR78.420\fichiers logo\Aprr-logo-.gif">
            <a:extLst>
              <a:ext uri="{FF2B5EF4-FFF2-40B4-BE49-F238E27FC236}">
                <a16:creationId xmlns:a16="http://schemas.microsoft.com/office/drawing/2014/main" id="{36D20991-D70C-768B-1966-BDCADA06061F}"/>
              </a:ext>
            </a:extLst>
          </p:cNvPr>
          <p:cNvPicPr>
            <a:picLocks noChangeAspect="1" noChangeArrowheads="1"/>
          </p:cNvPicPr>
          <p:nvPr/>
        </p:nvPicPr>
        <p:blipFill>
          <a:blip r:embed="rId12" cstate="print"/>
          <a:srcRect/>
          <a:stretch>
            <a:fillRect/>
          </a:stretch>
        </p:blipFill>
        <p:spPr bwMode="auto">
          <a:xfrm>
            <a:off x="5158539" y="4371148"/>
            <a:ext cx="810090" cy="810090"/>
          </a:xfrm>
          <a:prstGeom prst="rect">
            <a:avLst/>
          </a:prstGeom>
          <a:noFill/>
        </p:spPr>
      </p:pic>
      <p:pic>
        <p:nvPicPr>
          <p:cNvPr id="16" name="Picture 10">
            <a:extLst>
              <a:ext uri="{FF2B5EF4-FFF2-40B4-BE49-F238E27FC236}">
                <a16:creationId xmlns:a16="http://schemas.microsoft.com/office/drawing/2014/main" id="{2D9040C5-0A13-F6CF-CF7C-E203964D0593}"/>
              </a:ext>
            </a:extLst>
          </p:cNvPr>
          <p:cNvPicPr>
            <a:picLocks noChangeAspect="1" noChangeArrowheads="1"/>
          </p:cNvPicPr>
          <p:nvPr/>
        </p:nvPicPr>
        <p:blipFill>
          <a:blip r:embed="rId13" cstate="print"/>
          <a:srcRect/>
          <a:stretch>
            <a:fillRect/>
          </a:stretch>
        </p:blipFill>
        <p:spPr bwMode="auto">
          <a:xfrm>
            <a:off x="370161" y="1750259"/>
            <a:ext cx="540060" cy="684351"/>
          </a:xfrm>
          <a:prstGeom prst="rect">
            <a:avLst/>
          </a:prstGeom>
          <a:noFill/>
          <a:ln w="9525">
            <a:noFill/>
            <a:miter lim="800000"/>
            <a:headEnd/>
            <a:tailEnd/>
          </a:ln>
        </p:spPr>
      </p:pic>
      <p:pic>
        <p:nvPicPr>
          <p:cNvPr id="17" name="Picture 3" descr="C:\Users\Michel\AppData\Local\Temp\Rar$DR11.835\fichiers logo\Vinci_Autoroutes_HOME.jpg">
            <a:extLst>
              <a:ext uri="{FF2B5EF4-FFF2-40B4-BE49-F238E27FC236}">
                <a16:creationId xmlns:a16="http://schemas.microsoft.com/office/drawing/2014/main" id="{86DDCBB5-DDF0-2081-015C-75CF71E0D5E7}"/>
              </a:ext>
            </a:extLst>
          </p:cNvPr>
          <p:cNvPicPr>
            <a:picLocks noChangeAspect="1" noChangeArrowheads="1"/>
          </p:cNvPicPr>
          <p:nvPr/>
        </p:nvPicPr>
        <p:blipFill>
          <a:blip r:embed="rId14" cstate="print"/>
          <a:srcRect/>
          <a:stretch>
            <a:fillRect/>
          </a:stretch>
        </p:blipFill>
        <p:spPr bwMode="auto">
          <a:xfrm>
            <a:off x="1072241" y="1570514"/>
            <a:ext cx="1164431" cy="464344"/>
          </a:xfrm>
          <a:prstGeom prst="rect">
            <a:avLst/>
          </a:prstGeom>
          <a:noFill/>
        </p:spPr>
      </p:pic>
      <p:pic>
        <p:nvPicPr>
          <p:cNvPr id="18" name="Picture 4" descr="C:\Users\Michel\AppData\Local\Temp\Rar$DR12.604\fichiers logo\Tranchant-casino_logo.jpg">
            <a:extLst>
              <a:ext uri="{FF2B5EF4-FFF2-40B4-BE49-F238E27FC236}">
                <a16:creationId xmlns:a16="http://schemas.microsoft.com/office/drawing/2014/main" id="{82D122FB-8ABE-654F-1A65-661AF89F2AE2}"/>
              </a:ext>
            </a:extLst>
          </p:cNvPr>
          <p:cNvPicPr>
            <a:picLocks noChangeAspect="1" noChangeArrowheads="1"/>
          </p:cNvPicPr>
          <p:nvPr/>
        </p:nvPicPr>
        <p:blipFill>
          <a:blip r:embed="rId15" cstate="print"/>
          <a:srcRect/>
          <a:stretch>
            <a:fillRect/>
          </a:stretch>
        </p:blipFill>
        <p:spPr bwMode="auto">
          <a:xfrm>
            <a:off x="2334468" y="1570514"/>
            <a:ext cx="844007" cy="515783"/>
          </a:xfrm>
          <a:prstGeom prst="rect">
            <a:avLst/>
          </a:prstGeom>
          <a:noFill/>
        </p:spPr>
      </p:pic>
      <p:pic>
        <p:nvPicPr>
          <p:cNvPr id="19" name="Picture 5" descr="C:\Users\Michel\AppData\Local\Temp\Rar$DR14.089\fichiers logo\sud-ouest-logo1.jpg">
            <a:extLst>
              <a:ext uri="{FF2B5EF4-FFF2-40B4-BE49-F238E27FC236}">
                <a16:creationId xmlns:a16="http://schemas.microsoft.com/office/drawing/2014/main" id="{7CA66C43-F534-99DC-4761-3B0728B25EF1}"/>
              </a:ext>
            </a:extLst>
          </p:cNvPr>
          <p:cNvPicPr>
            <a:picLocks noChangeAspect="1" noChangeArrowheads="1"/>
          </p:cNvPicPr>
          <p:nvPr/>
        </p:nvPicPr>
        <p:blipFill>
          <a:blip r:embed="rId16" cstate="print"/>
          <a:srcRect/>
          <a:stretch>
            <a:fillRect/>
          </a:stretch>
        </p:blipFill>
        <p:spPr bwMode="auto">
          <a:xfrm>
            <a:off x="3340491" y="1570513"/>
            <a:ext cx="540060" cy="540060"/>
          </a:xfrm>
          <a:prstGeom prst="rect">
            <a:avLst/>
          </a:prstGeom>
          <a:noFill/>
        </p:spPr>
      </p:pic>
      <p:pic>
        <p:nvPicPr>
          <p:cNvPr id="20" name="Picture 6" descr="C:\Users\Michel\AppData\Local\Temp\Rar$DR15.218\fichiers logo\sabeco_logo.jpg">
            <a:extLst>
              <a:ext uri="{FF2B5EF4-FFF2-40B4-BE49-F238E27FC236}">
                <a16:creationId xmlns:a16="http://schemas.microsoft.com/office/drawing/2014/main" id="{89375442-41D6-1565-A359-089AE16682E2}"/>
              </a:ext>
            </a:extLst>
          </p:cNvPr>
          <p:cNvPicPr>
            <a:picLocks noChangeAspect="1" noChangeArrowheads="1"/>
          </p:cNvPicPr>
          <p:nvPr/>
        </p:nvPicPr>
        <p:blipFill>
          <a:blip r:embed="rId17" cstate="print"/>
          <a:srcRect/>
          <a:stretch>
            <a:fillRect/>
          </a:stretch>
        </p:blipFill>
        <p:spPr bwMode="auto">
          <a:xfrm>
            <a:off x="4096577" y="1786538"/>
            <a:ext cx="1016554" cy="347477"/>
          </a:xfrm>
          <a:prstGeom prst="rect">
            <a:avLst/>
          </a:prstGeom>
          <a:noFill/>
        </p:spPr>
      </p:pic>
      <p:pic>
        <p:nvPicPr>
          <p:cNvPr id="21" name="Picture 7" descr="C:\Users\Michel\AppData\Local\Temp\Rar$DR17.851\fichiers logo\Partouche-casino_logo.jpg">
            <a:extLst>
              <a:ext uri="{FF2B5EF4-FFF2-40B4-BE49-F238E27FC236}">
                <a16:creationId xmlns:a16="http://schemas.microsoft.com/office/drawing/2014/main" id="{634AFA6B-B631-EA84-32A3-FDCC04CB0FAA}"/>
              </a:ext>
            </a:extLst>
          </p:cNvPr>
          <p:cNvPicPr>
            <a:picLocks noChangeAspect="1" noChangeArrowheads="1"/>
          </p:cNvPicPr>
          <p:nvPr/>
        </p:nvPicPr>
        <p:blipFill>
          <a:blip r:embed="rId18" cstate="print"/>
          <a:srcRect/>
          <a:stretch>
            <a:fillRect/>
          </a:stretch>
        </p:blipFill>
        <p:spPr bwMode="auto">
          <a:xfrm>
            <a:off x="289533" y="2372316"/>
            <a:ext cx="890718" cy="548348"/>
          </a:xfrm>
          <a:prstGeom prst="rect">
            <a:avLst/>
          </a:prstGeom>
          <a:noFill/>
        </p:spPr>
      </p:pic>
      <p:pic>
        <p:nvPicPr>
          <p:cNvPr id="22" name="Picture 8" descr="C:\Users\Michel\AppData\Local\Temp\Rar$DR23.482\fichiers logo\new_citroen_logo.jpg">
            <a:extLst>
              <a:ext uri="{FF2B5EF4-FFF2-40B4-BE49-F238E27FC236}">
                <a16:creationId xmlns:a16="http://schemas.microsoft.com/office/drawing/2014/main" id="{36AC7827-1002-FD25-7E46-12988524202B}"/>
              </a:ext>
            </a:extLst>
          </p:cNvPr>
          <p:cNvPicPr>
            <a:picLocks noChangeAspect="1" noChangeArrowheads="1"/>
          </p:cNvPicPr>
          <p:nvPr/>
        </p:nvPicPr>
        <p:blipFill>
          <a:blip r:embed="rId19" cstate="print"/>
          <a:srcRect/>
          <a:stretch>
            <a:fillRect/>
          </a:stretch>
        </p:blipFill>
        <p:spPr bwMode="auto">
          <a:xfrm>
            <a:off x="6324653" y="1516509"/>
            <a:ext cx="768875" cy="556519"/>
          </a:xfrm>
          <a:prstGeom prst="rect">
            <a:avLst/>
          </a:prstGeom>
          <a:noFill/>
        </p:spPr>
      </p:pic>
      <p:pic>
        <p:nvPicPr>
          <p:cNvPr id="23" name="Picture 9" descr="C:\Users\Michel\AppData\Local\Temp\Rar$DR25.217\fichiers logo\marionnaud.jpg">
            <a:extLst>
              <a:ext uri="{FF2B5EF4-FFF2-40B4-BE49-F238E27FC236}">
                <a16:creationId xmlns:a16="http://schemas.microsoft.com/office/drawing/2014/main" id="{DAFB8E89-FB5D-254E-2C30-A591765D4F28}"/>
              </a:ext>
            </a:extLst>
          </p:cNvPr>
          <p:cNvPicPr>
            <a:picLocks noChangeAspect="1" noChangeArrowheads="1"/>
          </p:cNvPicPr>
          <p:nvPr/>
        </p:nvPicPr>
        <p:blipFill rotWithShape="1">
          <a:blip r:embed="rId20" cstate="print"/>
          <a:srcRect t="34123" b="27713"/>
          <a:stretch/>
        </p:blipFill>
        <p:spPr bwMode="auto">
          <a:xfrm>
            <a:off x="5223053" y="1522937"/>
            <a:ext cx="1091836" cy="392172"/>
          </a:xfrm>
          <a:prstGeom prst="rect">
            <a:avLst/>
          </a:prstGeom>
          <a:noFill/>
        </p:spPr>
      </p:pic>
      <p:pic>
        <p:nvPicPr>
          <p:cNvPr id="24" name="Picture 11" descr="C:\Users\Michel\AppData\Local\Temp\Rar$DR31.256\fichiers logo\logo_maaf.jpg">
            <a:extLst>
              <a:ext uri="{FF2B5EF4-FFF2-40B4-BE49-F238E27FC236}">
                <a16:creationId xmlns:a16="http://schemas.microsoft.com/office/drawing/2014/main" id="{C6EA0BD2-8B25-32C7-C681-ABAE5D43A416}"/>
              </a:ext>
            </a:extLst>
          </p:cNvPr>
          <p:cNvPicPr>
            <a:picLocks noChangeAspect="1" noChangeArrowheads="1"/>
          </p:cNvPicPr>
          <p:nvPr/>
        </p:nvPicPr>
        <p:blipFill>
          <a:blip r:embed="rId21" cstate="print"/>
          <a:srcRect/>
          <a:stretch>
            <a:fillRect/>
          </a:stretch>
        </p:blipFill>
        <p:spPr bwMode="auto">
          <a:xfrm>
            <a:off x="1908402" y="2218585"/>
            <a:ext cx="730012" cy="561548"/>
          </a:xfrm>
          <a:prstGeom prst="rect">
            <a:avLst/>
          </a:prstGeom>
          <a:noFill/>
        </p:spPr>
      </p:pic>
      <p:pic>
        <p:nvPicPr>
          <p:cNvPr id="25" name="Picture 12" descr="C:\Users\Michel\AppData\Local\Temp\Rar$DR33.166\fichiers logo\logo_Go_sport_jpg.jpg">
            <a:extLst>
              <a:ext uri="{FF2B5EF4-FFF2-40B4-BE49-F238E27FC236}">
                <a16:creationId xmlns:a16="http://schemas.microsoft.com/office/drawing/2014/main" id="{190855C7-B000-8392-B010-DD0E8CC94B65}"/>
              </a:ext>
            </a:extLst>
          </p:cNvPr>
          <p:cNvPicPr>
            <a:picLocks noChangeAspect="1" noChangeArrowheads="1"/>
          </p:cNvPicPr>
          <p:nvPr/>
        </p:nvPicPr>
        <p:blipFill>
          <a:blip r:embed="rId22" cstate="print"/>
          <a:srcRect/>
          <a:stretch>
            <a:fillRect/>
          </a:stretch>
        </p:blipFill>
        <p:spPr bwMode="auto">
          <a:xfrm>
            <a:off x="2767761" y="2218586"/>
            <a:ext cx="572730" cy="575426"/>
          </a:xfrm>
          <a:prstGeom prst="rect">
            <a:avLst/>
          </a:prstGeom>
          <a:noFill/>
        </p:spPr>
      </p:pic>
      <p:pic>
        <p:nvPicPr>
          <p:cNvPr id="26" name="Picture 13" descr="C:\Users\Michel\AppData\Local\Temp\Rar$DR35.080\fichiers logo\logo_globus.jpg">
            <a:extLst>
              <a:ext uri="{FF2B5EF4-FFF2-40B4-BE49-F238E27FC236}">
                <a16:creationId xmlns:a16="http://schemas.microsoft.com/office/drawing/2014/main" id="{A1AF66D1-80A4-4CC3-0834-C7D399DA89C3}"/>
              </a:ext>
            </a:extLst>
          </p:cNvPr>
          <p:cNvPicPr>
            <a:picLocks noChangeAspect="1" noChangeArrowheads="1"/>
          </p:cNvPicPr>
          <p:nvPr/>
        </p:nvPicPr>
        <p:blipFill>
          <a:blip r:embed="rId23" cstate="print"/>
          <a:srcRect/>
          <a:stretch>
            <a:fillRect/>
          </a:stretch>
        </p:blipFill>
        <p:spPr bwMode="auto">
          <a:xfrm>
            <a:off x="3454092" y="2218585"/>
            <a:ext cx="804503" cy="540060"/>
          </a:xfrm>
          <a:prstGeom prst="rect">
            <a:avLst/>
          </a:prstGeom>
          <a:noFill/>
        </p:spPr>
      </p:pic>
      <p:pic>
        <p:nvPicPr>
          <p:cNvPr id="27" name="Picture 14" descr="C:\Users\Michel\AppData\Local\Temp\Rar$DR36.242\fichiers logo\logo_fr_migros_160x80.png">
            <a:extLst>
              <a:ext uri="{FF2B5EF4-FFF2-40B4-BE49-F238E27FC236}">
                <a16:creationId xmlns:a16="http://schemas.microsoft.com/office/drawing/2014/main" id="{A5639B5C-070F-2F1E-D87E-DEFB10FF519A}"/>
              </a:ext>
            </a:extLst>
          </p:cNvPr>
          <p:cNvPicPr>
            <a:picLocks noChangeAspect="1" noChangeArrowheads="1"/>
          </p:cNvPicPr>
          <p:nvPr/>
        </p:nvPicPr>
        <p:blipFill>
          <a:blip r:embed="rId24" cstate="print"/>
          <a:srcRect/>
          <a:stretch>
            <a:fillRect/>
          </a:stretch>
        </p:blipFill>
        <p:spPr bwMode="auto">
          <a:xfrm>
            <a:off x="2476395" y="2866658"/>
            <a:ext cx="972108" cy="486054"/>
          </a:xfrm>
          <a:prstGeom prst="rect">
            <a:avLst/>
          </a:prstGeom>
          <a:noFill/>
        </p:spPr>
      </p:pic>
      <p:pic>
        <p:nvPicPr>
          <p:cNvPr id="28" name="Picture 15" descr="C:\Users\Michel\AppData\Local\Temp\Rar$DR37.443\fichiers logo\logo.gif">
            <a:extLst>
              <a:ext uri="{FF2B5EF4-FFF2-40B4-BE49-F238E27FC236}">
                <a16:creationId xmlns:a16="http://schemas.microsoft.com/office/drawing/2014/main" id="{98133222-E311-510F-CFF7-F11E61620411}"/>
              </a:ext>
            </a:extLst>
          </p:cNvPr>
          <p:cNvPicPr>
            <a:picLocks noChangeAspect="1" noChangeArrowheads="1"/>
          </p:cNvPicPr>
          <p:nvPr/>
        </p:nvPicPr>
        <p:blipFill>
          <a:blip r:embed="rId25" cstate="print"/>
          <a:srcRect/>
          <a:stretch>
            <a:fillRect/>
          </a:stretch>
        </p:blipFill>
        <p:spPr bwMode="auto">
          <a:xfrm>
            <a:off x="5284707" y="2110575"/>
            <a:ext cx="1085850" cy="564356"/>
          </a:xfrm>
          <a:prstGeom prst="rect">
            <a:avLst/>
          </a:prstGeom>
          <a:noFill/>
        </p:spPr>
      </p:pic>
      <p:pic>
        <p:nvPicPr>
          <p:cNvPr id="29" name="Picture 16" descr="C:\Users\Michel\AppData\Local\Temp\Rar$DR39.915\fichiers logo\logo OL.png">
            <a:extLst>
              <a:ext uri="{FF2B5EF4-FFF2-40B4-BE49-F238E27FC236}">
                <a16:creationId xmlns:a16="http://schemas.microsoft.com/office/drawing/2014/main" id="{E9AAA963-A43B-4805-601C-5D44C2DE1DCB}"/>
              </a:ext>
            </a:extLst>
          </p:cNvPr>
          <p:cNvPicPr>
            <a:picLocks noChangeAspect="1" noChangeArrowheads="1"/>
          </p:cNvPicPr>
          <p:nvPr/>
        </p:nvPicPr>
        <p:blipFill>
          <a:blip r:embed="rId26" cstate="print"/>
          <a:srcRect/>
          <a:stretch>
            <a:fillRect/>
          </a:stretch>
        </p:blipFill>
        <p:spPr bwMode="auto">
          <a:xfrm>
            <a:off x="6440109" y="2194402"/>
            <a:ext cx="572790" cy="672257"/>
          </a:xfrm>
          <a:prstGeom prst="rect">
            <a:avLst/>
          </a:prstGeom>
          <a:noFill/>
        </p:spPr>
      </p:pic>
      <p:pic>
        <p:nvPicPr>
          <p:cNvPr id="30" name="Picture 17" descr="C:\Users\Michel\AppData\Local\Temp\Rar$DR40.169\fichiers logo\Logo-NICE-MATIN.gif">
            <a:extLst>
              <a:ext uri="{FF2B5EF4-FFF2-40B4-BE49-F238E27FC236}">
                <a16:creationId xmlns:a16="http://schemas.microsoft.com/office/drawing/2014/main" id="{E84D198A-A5B9-70FB-7AA3-CBB641D39533}"/>
              </a:ext>
            </a:extLst>
          </p:cNvPr>
          <p:cNvPicPr>
            <a:picLocks noChangeAspect="1" noChangeArrowheads="1"/>
          </p:cNvPicPr>
          <p:nvPr/>
        </p:nvPicPr>
        <p:blipFill>
          <a:blip r:embed="rId27" cstate="print"/>
          <a:srcRect/>
          <a:stretch>
            <a:fillRect/>
          </a:stretch>
        </p:blipFill>
        <p:spPr bwMode="auto">
          <a:xfrm>
            <a:off x="305569" y="3028678"/>
            <a:ext cx="928688" cy="250031"/>
          </a:xfrm>
          <a:prstGeom prst="rect">
            <a:avLst/>
          </a:prstGeom>
          <a:noFill/>
        </p:spPr>
      </p:pic>
      <p:pic>
        <p:nvPicPr>
          <p:cNvPr id="31" name="Picture 18" descr="C:\Users\Michel\AppData\Local\Temp\Rar$DR40.785\fichiers logo\la_foir_fouille.jpg">
            <a:extLst>
              <a:ext uri="{FF2B5EF4-FFF2-40B4-BE49-F238E27FC236}">
                <a16:creationId xmlns:a16="http://schemas.microsoft.com/office/drawing/2014/main" id="{94D145F8-948E-5C5C-AF5C-29E41093CF56}"/>
              </a:ext>
            </a:extLst>
          </p:cNvPr>
          <p:cNvPicPr>
            <a:picLocks noChangeAspect="1" noChangeArrowheads="1"/>
          </p:cNvPicPr>
          <p:nvPr/>
        </p:nvPicPr>
        <p:blipFill>
          <a:blip r:embed="rId28" cstate="print"/>
          <a:srcRect/>
          <a:stretch>
            <a:fillRect/>
          </a:stretch>
        </p:blipFill>
        <p:spPr bwMode="auto">
          <a:xfrm>
            <a:off x="1450281" y="2812653"/>
            <a:ext cx="972108" cy="616292"/>
          </a:xfrm>
          <a:prstGeom prst="rect">
            <a:avLst/>
          </a:prstGeom>
          <a:noFill/>
        </p:spPr>
      </p:pic>
      <p:pic>
        <p:nvPicPr>
          <p:cNvPr id="32" name="Picture 20" descr="C:\Users\Michel\AppData\Local\Temp\Rar$DR45.563\fichiers logo\Image_Logo_Le_Progres_jpeg.jpg">
            <a:extLst>
              <a:ext uri="{FF2B5EF4-FFF2-40B4-BE49-F238E27FC236}">
                <a16:creationId xmlns:a16="http://schemas.microsoft.com/office/drawing/2014/main" id="{210C7D2F-2D47-2C81-0FC2-05D6BC1929C7}"/>
              </a:ext>
            </a:extLst>
          </p:cNvPr>
          <p:cNvPicPr>
            <a:picLocks noChangeAspect="1" noChangeArrowheads="1"/>
          </p:cNvPicPr>
          <p:nvPr/>
        </p:nvPicPr>
        <p:blipFill>
          <a:blip r:embed="rId29" cstate="print"/>
          <a:srcRect/>
          <a:stretch>
            <a:fillRect/>
          </a:stretch>
        </p:blipFill>
        <p:spPr bwMode="auto">
          <a:xfrm>
            <a:off x="3610523" y="2974670"/>
            <a:ext cx="930341" cy="191166"/>
          </a:xfrm>
          <a:prstGeom prst="rect">
            <a:avLst/>
          </a:prstGeom>
          <a:noFill/>
        </p:spPr>
      </p:pic>
      <p:pic>
        <p:nvPicPr>
          <p:cNvPr id="33" name="Picture 21" descr="C:\Users\Michel\AppData\Local\Temp\Rar$DR47.581\fichiers logo\hela logo.gif">
            <a:extLst>
              <a:ext uri="{FF2B5EF4-FFF2-40B4-BE49-F238E27FC236}">
                <a16:creationId xmlns:a16="http://schemas.microsoft.com/office/drawing/2014/main" id="{8D6C9359-1DEA-0DF5-93EF-DE4824D61A74}"/>
              </a:ext>
            </a:extLst>
          </p:cNvPr>
          <p:cNvPicPr>
            <a:picLocks noChangeAspect="1" noChangeArrowheads="1"/>
          </p:cNvPicPr>
          <p:nvPr/>
        </p:nvPicPr>
        <p:blipFill>
          <a:blip r:embed="rId30" cstate="print"/>
          <a:srcRect/>
          <a:stretch>
            <a:fillRect/>
          </a:stretch>
        </p:blipFill>
        <p:spPr bwMode="auto">
          <a:xfrm>
            <a:off x="2422389" y="1084459"/>
            <a:ext cx="546710" cy="360332"/>
          </a:xfrm>
          <a:prstGeom prst="rect">
            <a:avLst/>
          </a:prstGeom>
          <a:noFill/>
        </p:spPr>
      </p:pic>
      <p:pic>
        <p:nvPicPr>
          <p:cNvPr id="34" name="Picture 22" descr="C:\Users\Michel\AppData\Local\Temp\Rar$DR48.587\fichiers logo\Hammerson_logo.jpg">
            <a:extLst>
              <a:ext uri="{FF2B5EF4-FFF2-40B4-BE49-F238E27FC236}">
                <a16:creationId xmlns:a16="http://schemas.microsoft.com/office/drawing/2014/main" id="{971D1FD0-5BC8-71BA-2139-CEA3FE6A7099}"/>
              </a:ext>
            </a:extLst>
          </p:cNvPr>
          <p:cNvPicPr>
            <a:picLocks noChangeAspect="1" noChangeArrowheads="1"/>
          </p:cNvPicPr>
          <p:nvPr/>
        </p:nvPicPr>
        <p:blipFill>
          <a:blip r:embed="rId31" cstate="print"/>
          <a:srcRect/>
          <a:stretch>
            <a:fillRect/>
          </a:stretch>
        </p:blipFill>
        <p:spPr bwMode="auto">
          <a:xfrm>
            <a:off x="4666527" y="2813020"/>
            <a:ext cx="975153" cy="533512"/>
          </a:xfrm>
          <a:prstGeom prst="rect">
            <a:avLst/>
          </a:prstGeom>
          <a:noFill/>
        </p:spPr>
      </p:pic>
      <p:pic>
        <p:nvPicPr>
          <p:cNvPr id="35" name="Picture 23" descr="C:\Users\Michel\AppData\Local\Temp\Rar$DR49.128\fichiers logo\groupama-seul-logo-q.jpg">
            <a:extLst>
              <a:ext uri="{FF2B5EF4-FFF2-40B4-BE49-F238E27FC236}">
                <a16:creationId xmlns:a16="http://schemas.microsoft.com/office/drawing/2014/main" id="{FC5089B5-13DC-6BA9-642E-393A7DF4BFF9}"/>
              </a:ext>
            </a:extLst>
          </p:cNvPr>
          <p:cNvPicPr>
            <a:picLocks noChangeAspect="1" noChangeArrowheads="1"/>
          </p:cNvPicPr>
          <p:nvPr/>
        </p:nvPicPr>
        <p:blipFill>
          <a:blip r:embed="rId32" cstate="print"/>
          <a:srcRect/>
          <a:stretch>
            <a:fillRect/>
          </a:stretch>
        </p:blipFill>
        <p:spPr bwMode="auto">
          <a:xfrm>
            <a:off x="5954633" y="3007352"/>
            <a:ext cx="1097651" cy="332139"/>
          </a:xfrm>
          <a:prstGeom prst="rect">
            <a:avLst/>
          </a:prstGeom>
          <a:noFill/>
        </p:spPr>
      </p:pic>
      <p:pic>
        <p:nvPicPr>
          <p:cNvPr id="36" name="Picture 26" descr="C:\Users\Michel\AppData\Local\Temp\Rar$DR55.568\fichiers logo\darty_logo.gif">
            <a:extLst>
              <a:ext uri="{FF2B5EF4-FFF2-40B4-BE49-F238E27FC236}">
                <a16:creationId xmlns:a16="http://schemas.microsoft.com/office/drawing/2014/main" id="{21D56E95-8A68-27E5-E9F1-10412EE1DEDD}"/>
              </a:ext>
            </a:extLst>
          </p:cNvPr>
          <p:cNvPicPr>
            <a:picLocks noChangeAspect="1" noChangeArrowheads="1"/>
          </p:cNvPicPr>
          <p:nvPr/>
        </p:nvPicPr>
        <p:blipFill>
          <a:blip r:embed="rId33" cstate="print"/>
          <a:srcRect/>
          <a:stretch>
            <a:fillRect/>
          </a:stretch>
        </p:blipFill>
        <p:spPr bwMode="auto">
          <a:xfrm>
            <a:off x="1504287" y="3352712"/>
            <a:ext cx="486054" cy="486054"/>
          </a:xfrm>
          <a:prstGeom prst="rect">
            <a:avLst/>
          </a:prstGeom>
          <a:noFill/>
        </p:spPr>
      </p:pic>
      <p:pic>
        <p:nvPicPr>
          <p:cNvPr id="37" name="Picture 27" descr="C:\Users\Michel\AppData\Local\Temp\Rar$DR56.155\fichiers logo\damart.jpg">
            <a:extLst>
              <a:ext uri="{FF2B5EF4-FFF2-40B4-BE49-F238E27FC236}">
                <a16:creationId xmlns:a16="http://schemas.microsoft.com/office/drawing/2014/main" id="{C21905F8-DF61-E36D-1E52-731D46D0DE6F}"/>
              </a:ext>
            </a:extLst>
          </p:cNvPr>
          <p:cNvPicPr>
            <a:picLocks noChangeAspect="1" noChangeArrowheads="1"/>
          </p:cNvPicPr>
          <p:nvPr/>
        </p:nvPicPr>
        <p:blipFill>
          <a:blip r:embed="rId34" cstate="print"/>
          <a:srcRect/>
          <a:stretch>
            <a:fillRect/>
          </a:stretch>
        </p:blipFill>
        <p:spPr bwMode="auto">
          <a:xfrm>
            <a:off x="4258593" y="3946778"/>
            <a:ext cx="756084" cy="594066"/>
          </a:xfrm>
          <a:prstGeom prst="rect">
            <a:avLst/>
          </a:prstGeom>
          <a:noFill/>
        </p:spPr>
      </p:pic>
      <p:pic>
        <p:nvPicPr>
          <p:cNvPr id="38" name="Picture 28" descr="C:\Users\Michel\AppData\Local\Temp\Rar$DR58.834\fichiers logo\cora.gif">
            <a:extLst>
              <a:ext uri="{FF2B5EF4-FFF2-40B4-BE49-F238E27FC236}">
                <a16:creationId xmlns:a16="http://schemas.microsoft.com/office/drawing/2014/main" id="{19CD5D38-7AA2-C2A1-41A7-756EEC9C1DED}"/>
              </a:ext>
            </a:extLst>
          </p:cNvPr>
          <p:cNvPicPr>
            <a:picLocks noChangeAspect="1" noChangeArrowheads="1"/>
          </p:cNvPicPr>
          <p:nvPr/>
        </p:nvPicPr>
        <p:blipFill>
          <a:blip r:embed="rId35" cstate="print"/>
          <a:srcRect/>
          <a:stretch>
            <a:fillRect/>
          </a:stretch>
        </p:blipFill>
        <p:spPr bwMode="auto">
          <a:xfrm>
            <a:off x="3232479" y="3352711"/>
            <a:ext cx="648072" cy="519844"/>
          </a:xfrm>
          <a:prstGeom prst="rect">
            <a:avLst/>
          </a:prstGeom>
          <a:noFill/>
        </p:spPr>
      </p:pic>
      <p:pic>
        <p:nvPicPr>
          <p:cNvPr id="39" name="Picture 30" descr="C:\Users\Michel\AppData\Local\Temp\Rar$DR62.569\fichiers logo\casino[1].JPG">
            <a:extLst>
              <a:ext uri="{FF2B5EF4-FFF2-40B4-BE49-F238E27FC236}">
                <a16:creationId xmlns:a16="http://schemas.microsoft.com/office/drawing/2014/main" id="{A76D8183-C5B2-0FBF-F0EE-E3CC2B9B48D4}"/>
              </a:ext>
            </a:extLst>
          </p:cNvPr>
          <p:cNvPicPr>
            <a:picLocks noChangeAspect="1" noChangeArrowheads="1"/>
          </p:cNvPicPr>
          <p:nvPr/>
        </p:nvPicPr>
        <p:blipFill>
          <a:blip r:embed="rId36" cstate="print"/>
          <a:srcRect/>
          <a:stretch>
            <a:fillRect/>
          </a:stretch>
        </p:blipFill>
        <p:spPr bwMode="auto">
          <a:xfrm>
            <a:off x="4947433" y="3186062"/>
            <a:ext cx="918102" cy="604015"/>
          </a:xfrm>
          <a:prstGeom prst="rect">
            <a:avLst/>
          </a:prstGeom>
          <a:noFill/>
        </p:spPr>
      </p:pic>
      <p:pic>
        <p:nvPicPr>
          <p:cNvPr id="40" name="Picture 32" descr="C:\Users\Michel\AppData\Local\Temp\Rar$DR65.196\fichiers logo\candia.jpg">
            <a:extLst>
              <a:ext uri="{FF2B5EF4-FFF2-40B4-BE49-F238E27FC236}">
                <a16:creationId xmlns:a16="http://schemas.microsoft.com/office/drawing/2014/main" id="{8D308A1E-C251-6592-5137-7783A5C97208}"/>
              </a:ext>
            </a:extLst>
          </p:cNvPr>
          <p:cNvPicPr>
            <a:picLocks noChangeAspect="1" noChangeArrowheads="1"/>
          </p:cNvPicPr>
          <p:nvPr/>
        </p:nvPicPr>
        <p:blipFill>
          <a:blip r:embed="rId37" cstate="print"/>
          <a:srcRect/>
          <a:stretch>
            <a:fillRect/>
          </a:stretch>
        </p:blipFill>
        <p:spPr bwMode="auto">
          <a:xfrm>
            <a:off x="370161" y="3517500"/>
            <a:ext cx="836712" cy="447641"/>
          </a:xfrm>
          <a:prstGeom prst="rect">
            <a:avLst/>
          </a:prstGeom>
          <a:noFill/>
        </p:spPr>
      </p:pic>
      <p:pic>
        <p:nvPicPr>
          <p:cNvPr id="41" name="Picture 34" descr="C:\Users\Michel\AppData\Local\Temp\Rar$DR67.306\fichiers logo\Bricorama.jpg">
            <a:extLst>
              <a:ext uri="{FF2B5EF4-FFF2-40B4-BE49-F238E27FC236}">
                <a16:creationId xmlns:a16="http://schemas.microsoft.com/office/drawing/2014/main" id="{BC4E6E58-A0C9-8159-299C-35051B4EB318}"/>
              </a:ext>
            </a:extLst>
          </p:cNvPr>
          <p:cNvPicPr>
            <a:picLocks noChangeAspect="1" noChangeArrowheads="1"/>
          </p:cNvPicPr>
          <p:nvPr/>
        </p:nvPicPr>
        <p:blipFill>
          <a:blip r:embed="rId38" cstate="print"/>
          <a:srcRect/>
          <a:stretch>
            <a:fillRect/>
          </a:stretch>
        </p:blipFill>
        <p:spPr bwMode="auto">
          <a:xfrm>
            <a:off x="1396275" y="3895542"/>
            <a:ext cx="810090" cy="488255"/>
          </a:xfrm>
          <a:prstGeom prst="rect">
            <a:avLst/>
          </a:prstGeom>
          <a:noFill/>
        </p:spPr>
      </p:pic>
      <p:pic>
        <p:nvPicPr>
          <p:cNvPr id="42" name="Picture 35" descr="C:\Users\Michel\AppData\Local\Temp\Rar$DR69.159\fichiers logo\bp_logo1.jpg">
            <a:extLst>
              <a:ext uri="{FF2B5EF4-FFF2-40B4-BE49-F238E27FC236}">
                <a16:creationId xmlns:a16="http://schemas.microsoft.com/office/drawing/2014/main" id="{FADD591B-00BE-7DFF-1961-7B37833D6F6B}"/>
              </a:ext>
            </a:extLst>
          </p:cNvPr>
          <p:cNvPicPr>
            <a:picLocks noChangeAspect="1" noChangeArrowheads="1"/>
          </p:cNvPicPr>
          <p:nvPr/>
        </p:nvPicPr>
        <p:blipFill>
          <a:blip r:embed="rId39" cstate="print"/>
          <a:srcRect/>
          <a:stretch>
            <a:fillRect/>
          </a:stretch>
        </p:blipFill>
        <p:spPr bwMode="auto">
          <a:xfrm>
            <a:off x="2533353" y="3888794"/>
            <a:ext cx="550610" cy="758854"/>
          </a:xfrm>
          <a:prstGeom prst="rect">
            <a:avLst/>
          </a:prstGeom>
          <a:noFill/>
        </p:spPr>
      </p:pic>
      <p:pic>
        <p:nvPicPr>
          <p:cNvPr id="43" name="Picture 36" descr="C:\Users\Michel\AppData\Local\Temp\Rar$DR71.186\fichiers logo\Bongrain-logo-0E9A1F48AC-seeklogo_com.gif">
            <a:extLst>
              <a:ext uri="{FF2B5EF4-FFF2-40B4-BE49-F238E27FC236}">
                <a16:creationId xmlns:a16="http://schemas.microsoft.com/office/drawing/2014/main" id="{62284978-3E23-2007-3EE6-EA14F21A9092}"/>
              </a:ext>
            </a:extLst>
          </p:cNvPr>
          <p:cNvPicPr>
            <a:picLocks noChangeAspect="1" noChangeArrowheads="1"/>
          </p:cNvPicPr>
          <p:nvPr/>
        </p:nvPicPr>
        <p:blipFill>
          <a:blip r:embed="rId40" cstate="print"/>
          <a:srcRect/>
          <a:stretch>
            <a:fillRect/>
          </a:stretch>
        </p:blipFill>
        <p:spPr bwMode="auto">
          <a:xfrm>
            <a:off x="3610521" y="3892771"/>
            <a:ext cx="648072" cy="648072"/>
          </a:xfrm>
          <a:prstGeom prst="rect">
            <a:avLst/>
          </a:prstGeom>
          <a:noFill/>
        </p:spPr>
      </p:pic>
      <p:pic>
        <p:nvPicPr>
          <p:cNvPr id="44" name="Picture 37" descr="C:\Users\Michel\AppData\Local\Temp\Rar$DR73.766\fichiers logo\Banette_logo-.jpg">
            <a:extLst>
              <a:ext uri="{FF2B5EF4-FFF2-40B4-BE49-F238E27FC236}">
                <a16:creationId xmlns:a16="http://schemas.microsoft.com/office/drawing/2014/main" id="{FA739753-F25A-FAD2-B520-B1F63C271BA5}"/>
              </a:ext>
            </a:extLst>
          </p:cNvPr>
          <p:cNvPicPr>
            <a:picLocks noChangeAspect="1" noChangeArrowheads="1"/>
          </p:cNvPicPr>
          <p:nvPr/>
        </p:nvPicPr>
        <p:blipFill>
          <a:blip r:embed="rId41" cstate="print"/>
          <a:srcRect/>
          <a:stretch>
            <a:fillRect/>
          </a:stretch>
        </p:blipFill>
        <p:spPr bwMode="auto">
          <a:xfrm>
            <a:off x="2314377" y="3355483"/>
            <a:ext cx="702078" cy="436073"/>
          </a:xfrm>
          <a:prstGeom prst="rect">
            <a:avLst/>
          </a:prstGeom>
          <a:noFill/>
        </p:spPr>
      </p:pic>
      <p:pic>
        <p:nvPicPr>
          <p:cNvPr id="45" name="Picture 38" descr="C:\Users\Michel\AppData\Local\Temp\Rar$DR74.717\fichiers logo\Auchan.gif">
            <a:extLst>
              <a:ext uri="{FF2B5EF4-FFF2-40B4-BE49-F238E27FC236}">
                <a16:creationId xmlns:a16="http://schemas.microsoft.com/office/drawing/2014/main" id="{1E8D22DD-FF43-E573-A03B-72458BAF3068}"/>
              </a:ext>
            </a:extLst>
          </p:cNvPr>
          <p:cNvPicPr>
            <a:picLocks noChangeAspect="1" noChangeArrowheads="1"/>
          </p:cNvPicPr>
          <p:nvPr/>
        </p:nvPicPr>
        <p:blipFill>
          <a:blip r:embed="rId42" cstate="print"/>
          <a:srcRect/>
          <a:stretch>
            <a:fillRect/>
          </a:stretch>
        </p:blipFill>
        <p:spPr bwMode="auto">
          <a:xfrm>
            <a:off x="5068683" y="3784759"/>
            <a:ext cx="648072" cy="648072"/>
          </a:xfrm>
          <a:prstGeom prst="rect">
            <a:avLst/>
          </a:prstGeom>
          <a:noFill/>
        </p:spPr>
      </p:pic>
      <p:pic>
        <p:nvPicPr>
          <p:cNvPr id="46" name="Picture 39" descr="C:\Users\Michel\AppData\Local\Temp\Rar$DR76.757\fichiers logo\Atac_Logo.jpg">
            <a:extLst>
              <a:ext uri="{FF2B5EF4-FFF2-40B4-BE49-F238E27FC236}">
                <a16:creationId xmlns:a16="http://schemas.microsoft.com/office/drawing/2014/main" id="{98DFC675-5EAB-986D-FD0C-0AEF00637D98}"/>
              </a:ext>
            </a:extLst>
          </p:cNvPr>
          <p:cNvPicPr>
            <a:picLocks noChangeAspect="1" noChangeArrowheads="1"/>
          </p:cNvPicPr>
          <p:nvPr/>
        </p:nvPicPr>
        <p:blipFill>
          <a:blip r:embed="rId43" cstate="print"/>
          <a:srcRect/>
          <a:stretch>
            <a:fillRect/>
          </a:stretch>
        </p:blipFill>
        <p:spPr bwMode="auto">
          <a:xfrm>
            <a:off x="1450281" y="1192471"/>
            <a:ext cx="789612" cy="331884"/>
          </a:xfrm>
          <a:prstGeom prst="rect">
            <a:avLst/>
          </a:prstGeom>
          <a:noFill/>
        </p:spPr>
      </p:pic>
      <p:pic>
        <p:nvPicPr>
          <p:cNvPr id="47" name="Picture 41" descr="C:\Users\Michel\AppData\Local\Temp\Rar$DR80.835\fichiers logo\aeroport st ex.jpg">
            <a:extLst>
              <a:ext uri="{FF2B5EF4-FFF2-40B4-BE49-F238E27FC236}">
                <a16:creationId xmlns:a16="http://schemas.microsoft.com/office/drawing/2014/main" id="{542D4DD4-B898-67E2-9C1D-86FC1C05083B}"/>
              </a:ext>
            </a:extLst>
          </p:cNvPr>
          <p:cNvPicPr>
            <a:picLocks noChangeAspect="1" noChangeArrowheads="1"/>
          </p:cNvPicPr>
          <p:nvPr/>
        </p:nvPicPr>
        <p:blipFill>
          <a:blip r:embed="rId44" cstate="print"/>
          <a:srcRect/>
          <a:stretch>
            <a:fillRect/>
          </a:stretch>
        </p:blipFill>
        <p:spPr bwMode="auto">
          <a:xfrm>
            <a:off x="4042569" y="1408497"/>
            <a:ext cx="1134126" cy="315199"/>
          </a:xfrm>
          <a:prstGeom prst="rect">
            <a:avLst/>
          </a:prstGeom>
          <a:noFill/>
        </p:spPr>
      </p:pic>
      <p:pic>
        <p:nvPicPr>
          <p:cNvPr id="48" name="Picture 42" descr="C:\Users\Michel\AppData\Local\Temp\Rar$DR83.680\fichiers logo\800px-British_American_Tobacco_Logo_svg.png">
            <a:extLst>
              <a:ext uri="{FF2B5EF4-FFF2-40B4-BE49-F238E27FC236}">
                <a16:creationId xmlns:a16="http://schemas.microsoft.com/office/drawing/2014/main" id="{2F6C0BBC-5051-CF01-25F9-AA0079816302}"/>
              </a:ext>
            </a:extLst>
          </p:cNvPr>
          <p:cNvPicPr>
            <a:picLocks noChangeAspect="1" noChangeArrowheads="1"/>
          </p:cNvPicPr>
          <p:nvPr/>
        </p:nvPicPr>
        <p:blipFill>
          <a:blip r:embed="rId45" cstate="print"/>
          <a:srcRect/>
          <a:stretch>
            <a:fillRect/>
          </a:stretch>
        </p:blipFill>
        <p:spPr bwMode="auto">
          <a:xfrm>
            <a:off x="3178473" y="1033224"/>
            <a:ext cx="756084" cy="451761"/>
          </a:xfrm>
          <a:prstGeom prst="rect">
            <a:avLst/>
          </a:prstGeom>
          <a:noFill/>
        </p:spPr>
      </p:pic>
      <p:pic>
        <p:nvPicPr>
          <p:cNvPr id="49" name="Picture 2">
            <a:extLst>
              <a:ext uri="{FF2B5EF4-FFF2-40B4-BE49-F238E27FC236}">
                <a16:creationId xmlns:a16="http://schemas.microsoft.com/office/drawing/2014/main" id="{6D5EA2D5-8FE7-E4A2-1E64-22B65C3C5122}"/>
              </a:ext>
            </a:extLst>
          </p:cNvPr>
          <p:cNvPicPr>
            <a:picLocks noChangeAspect="1" noChangeArrowheads="1"/>
          </p:cNvPicPr>
          <p:nvPr/>
        </p:nvPicPr>
        <p:blipFill>
          <a:blip r:embed="rId46" cstate="print"/>
          <a:srcRect/>
          <a:stretch>
            <a:fillRect/>
          </a:stretch>
        </p:blipFill>
        <p:spPr bwMode="auto">
          <a:xfrm>
            <a:off x="4150581" y="1085021"/>
            <a:ext cx="1728192" cy="264520"/>
          </a:xfrm>
          <a:prstGeom prst="rect">
            <a:avLst/>
          </a:prstGeom>
          <a:noFill/>
          <a:ln w="9525">
            <a:noFill/>
            <a:miter lim="800000"/>
            <a:headEnd/>
            <a:tailEnd/>
          </a:ln>
        </p:spPr>
      </p:pic>
      <p:pic>
        <p:nvPicPr>
          <p:cNvPr id="50" name="Picture 3">
            <a:extLst>
              <a:ext uri="{FF2B5EF4-FFF2-40B4-BE49-F238E27FC236}">
                <a16:creationId xmlns:a16="http://schemas.microsoft.com/office/drawing/2014/main" id="{ACE51438-1559-7446-F57F-DDA4A0E88F92}"/>
              </a:ext>
            </a:extLst>
          </p:cNvPr>
          <p:cNvPicPr>
            <a:picLocks noChangeAspect="1" noChangeArrowheads="1"/>
          </p:cNvPicPr>
          <p:nvPr/>
        </p:nvPicPr>
        <p:blipFill>
          <a:blip r:embed="rId47" cstate="print"/>
          <a:srcRect/>
          <a:stretch>
            <a:fillRect/>
          </a:stretch>
        </p:blipFill>
        <p:spPr bwMode="auto">
          <a:xfrm>
            <a:off x="6094797" y="3946777"/>
            <a:ext cx="702078" cy="241076"/>
          </a:xfrm>
          <a:prstGeom prst="rect">
            <a:avLst/>
          </a:prstGeom>
          <a:noFill/>
          <a:ln w="9525">
            <a:noFill/>
            <a:miter lim="800000"/>
            <a:headEnd/>
            <a:tailEnd/>
          </a:ln>
        </p:spPr>
      </p:pic>
      <p:pic>
        <p:nvPicPr>
          <p:cNvPr id="51" name="Picture 3">
            <a:extLst>
              <a:ext uri="{FF2B5EF4-FFF2-40B4-BE49-F238E27FC236}">
                <a16:creationId xmlns:a16="http://schemas.microsoft.com/office/drawing/2014/main" id="{ED237A62-45DC-54B6-833E-B40DBD359596}"/>
              </a:ext>
            </a:extLst>
          </p:cNvPr>
          <p:cNvPicPr>
            <a:picLocks noChangeAspect="1" noChangeArrowheads="1"/>
          </p:cNvPicPr>
          <p:nvPr/>
        </p:nvPicPr>
        <p:blipFill>
          <a:blip r:embed="rId48" cstate="print"/>
          <a:srcRect/>
          <a:stretch>
            <a:fillRect/>
          </a:stretch>
        </p:blipFill>
        <p:spPr bwMode="auto">
          <a:xfrm>
            <a:off x="1234257" y="2110573"/>
            <a:ext cx="648072" cy="815316"/>
          </a:xfrm>
          <a:prstGeom prst="rect">
            <a:avLst/>
          </a:prstGeom>
          <a:noFill/>
          <a:ln w="9525">
            <a:noFill/>
            <a:miter lim="800000"/>
            <a:headEnd/>
            <a:tailEnd/>
          </a:ln>
        </p:spPr>
      </p:pic>
      <p:pic>
        <p:nvPicPr>
          <p:cNvPr id="52" name="Picture 2" descr="logo-leclerc">
            <a:extLst>
              <a:ext uri="{FF2B5EF4-FFF2-40B4-BE49-F238E27FC236}">
                <a16:creationId xmlns:a16="http://schemas.microsoft.com/office/drawing/2014/main" id="{2C99A5A4-E04B-A5E6-C91B-4CA0EE1376BA}"/>
              </a:ext>
            </a:extLst>
          </p:cNvPr>
          <p:cNvPicPr>
            <a:picLocks noChangeAspect="1" noChangeArrowheads="1"/>
          </p:cNvPicPr>
          <p:nvPr/>
        </p:nvPicPr>
        <p:blipFill>
          <a:blip r:embed="rId49" cstate="print"/>
          <a:srcRect/>
          <a:stretch>
            <a:fillRect/>
          </a:stretch>
        </p:blipFill>
        <p:spPr bwMode="auto">
          <a:xfrm>
            <a:off x="1907569" y="4611872"/>
            <a:ext cx="1628775" cy="442913"/>
          </a:xfrm>
          <a:prstGeom prst="rect">
            <a:avLst/>
          </a:prstGeom>
          <a:noFill/>
        </p:spPr>
      </p:pic>
      <p:pic>
        <p:nvPicPr>
          <p:cNvPr id="53" name="Picture 2" descr="https://encrypted-tbn1.gstatic.com/images?q=tbn:ANd9GcTZO4Hpm-jhsHxUW1LaoCbcBnOUBhE2KTSbC8rjrbzGH8qgsj3P">
            <a:extLst>
              <a:ext uri="{FF2B5EF4-FFF2-40B4-BE49-F238E27FC236}">
                <a16:creationId xmlns:a16="http://schemas.microsoft.com/office/drawing/2014/main" id="{40A93261-171A-2365-D668-8B5E6055FEA7}"/>
              </a:ext>
            </a:extLst>
          </p:cNvPr>
          <p:cNvPicPr>
            <a:picLocks noChangeAspect="1" noChangeArrowheads="1"/>
          </p:cNvPicPr>
          <p:nvPr/>
        </p:nvPicPr>
        <p:blipFill>
          <a:blip r:embed="rId50" cstate="print"/>
          <a:srcRect/>
          <a:stretch>
            <a:fillRect/>
          </a:stretch>
        </p:blipFill>
        <p:spPr bwMode="auto">
          <a:xfrm>
            <a:off x="3693869" y="4564764"/>
            <a:ext cx="1358744" cy="351240"/>
          </a:xfrm>
          <a:prstGeom prst="rect">
            <a:avLst/>
          </a:prstGeom>
          <a:noFill/>
        </p:spPr>
      </p:pic>
      <p:pic>
        <p:nvPicPr>
          <p:cNvPr id="54" name="Image 53">
            <a:extLst>
              <a:ext uri="{FF2B5EF4-FFF2-40B4-BE49-F238E27FC236}">
                <a16:creationId xmlns:a16="http://schemas.microsoft.com/office/drawing/2014/main" id="{07597E37-4797-3A96-18C4-7B7714B315AB}"/>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268378" y="380107"/>
            <a:ext cx="1039478" cy="455246"/>
          </a:xfrm>
          <a:prstGeom prst="rect">
            <a:avLst/>
          </a:prstGeom>
        </p:spPr>
      </p:pic>
      <p:pic>
        <p:nvPicPr>
          <p:cNvPr id="55" name="Image 54">
            <a:extLst>
              <a:ext uri="{FF2B5EF4-FFF2-40B4-BE49-F238E27FC236}">
                <a16:creationId xmlns:a16="http://schemas.microsoft.com/office/drawing/2014/main" id="{A2172FBE-F513-33AB-8E78-0090EAAE7214}"/>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18922" y="4063176"/>
            <a:ext cx="501589" cy="501589"/>
          </a:xfrm>
          <a:prstGeom prst="rect">
            <a:avLst/>
          </a:prstGeom>
        </p:spPr>
      </p:pic>
      <p:pic>
        <p:nvPicPr>
          <p:cNvPr id="56" name="Image 55">
            <a:extLst>
              <a:ext uri="{FF2B5EF4-FFF2-40B4-BE49-F238E27FC236}">
                <a16:creationId xmlns:a16="http://schemas.microsoft.com/office/drawing/2014/main" id="{2C1398C2-3AC6-D313-696F-74AA5E79D766}"/>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973730" y="1063339"/>
            <a:ext cx="1340167" cy="461017"/>
          </a:xfrm>
          <a:prstGeom prst="rect">
            <a:avLst/>
          </a:prstGeom>
        </p:spPr>
      </p:pic>
      <p:pic>
        <p:nvPicPr>
          <p:cNvPr id="57" name="Image 56">
            <a:extLst>
              <a:ext uri="{FF2B5EF4-FFF2-40B4-BE49-F238E27FC236}">
                <a16:creationId xmlns:a16="http://schemas.microsoft.com/office/drawing/2014/main" id="{0521C9EB-FD32-3423-8584-256CCFA1AE88}"/>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3934558" y="4987771"/>
            <a:ext cx="933363" cy="280009"/>
          </a:xfrm>
          <a:prstGeom prst="rect">
            <a:avLst/>
          </a:prstGeom>
        </p:spPr>
      </p:pic>
      <p:pic>
        <p:nvPicPr>
          <p:cNvPr id="58" name="Picture 4" descr="Mac Dan">
            <a:extLst>
              <a:ext uri="{FF2B5EF4-FFF2-40B4-BE49-F238E27FC236}">
                <a16:creationId xmlns:a16="http://schemas.microsoft.com/office/drawing/2014/main" id="{228D442E-6FD4-C290-E764-426DCA81D2D0}"/>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524647" y="5066772"/>
            <a:ext cx="762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Résultat de recherche d'images pour &quot;logo leroy merlin&quot;">
            <a:extLst>
              <a:ext uri="{FF2B5EF4-FFF2-40B4-BE49-F238E27FC236}">
                <a16:creationId xmlns:a16="http://schemas.microsoft.com/office/drawing/2014/main" id="{602E6413-967C-0A21-3131-BBD5EBFF83CB}"/>
              </a:ext>
            </a:extLst>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1484922" y="185726"/>
            <a:ext cx="605056" cy="3645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https://encrypted-tbn0.gstatic.com/images?q=tbn:ANd9GcTLr41ub_73jr-1dtCR2JLKVGbd5gH5Vn2spdiFAWjIKYbXnuAbAPAKLJHj">
            <a:extLst>
              <a:ext uri="{FF2B5EF4-FFF2-40B4-BE49-F238E27FC236}">
                <a16:creationId xmlns:a16="http://schemas.microsoft.com/office/drawing/2014/main" id="{D22E5E7D-2F73-6A55-0A6E-500281C9B4A0}"/>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6074556" y="4815742"/>
            <a:ext cx="504947" cy="380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descr="Résultat de recherche d'images pour &quot;logo boite a outils&quot;">
            <a:extLst>
              <a:ext uri="{FF2B5EF4-FFF2-40B4-BE49-F238E27FC236}">
                <a16:creationId xmlns:a16="http://schemas.microsoft.com/office/drawing/2014/main" id="{CFAF015E-2CE5-D5A5-3253-74FBEDECF86D}"/>
              </a:ext>
            </a:extLst>
          </p:cNvPr>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4095861" y="3351808"/>
            <a:ext cx="851572" cy="45198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Résultat de recherche d'images pour &quot;francaise des jeux&quot;">
            <a:extLst>
              <a:ext uri="{FF2B5EF4-FFF2-40B4-BE49-F238E27FC236}">
                <a16:creationId xmlns:a16="http://schemas.microsoft.com/office/drawing/2014/main" id="{6D0456D2-BA30-F236-2677-7651EE1C08A5}"/>
              </a:ext>
            </a:extLst>
          </p:cNvPr>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1527699" y="5335650"/>
            <a:ext cx="869710" cy="4703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8" descr="Résultat de recherche d'images pour &quot;hyperstar&quot;">
            <a:extLst>
              <a:ext uri="{FF2B5EF4-FFF2-40B4-BE49-F238E27FC236}">
                <a16:creationId xmlns:a16="http://schemas.microsoft.com/office/drawing/2014/main" id="{BC48FE5F-AB70-5614-65C9-11B486CF55B5}"/>
              </a:ext>
            </a:extLst>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5152936" y="5026567"/>
            <a:ext cx="668251" cy="45805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2" descr="Résultat de recherche d'images pour &quot;logo monoprix&quot;">
            <a:extLst>
              <a:ext uri="{FF2B5EF4-FFF2-40B4-BE49-F238E27FC236}">
                <a16:creationId xmlns:a16="http://schemas.microsoft.com/office/drawing/2014/main" id="{CEB2CF00-C7E9-6923-64B9-A9E82198835B}"/>
              </a:ext>
            </a:extLst>
          </p:cNvPr>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1951814" y="662336"/>
            <a:ext cx="1458141" cy="33719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Résultat de recherche d'images pour &quot;brico jardi leclerc&quot;">
            <a:extLst>
              <a:ext uri="{FF2B5EF4-FFF2-40B4-BE49-F238E27FC236}">
                <a16:creationId xmlns:a16="http://schemas.microsoft.com/office/drawing/2014/main" id="{67BDE11F-80B3-2D64-5DA3-0DB5437E0D49}"/>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260931" y="5640345"/>
            <a:ext cx="890718" cy="3545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Résultat de recherche d'images pour &quot;brico jardi leclerc&quot;">
            <a:extLst>
              <a:ext uri="{FF2B5EF4-FFF2-40B4-BE49-F238E27FC236}">
                <a16:creationId xmlns:a16="http://schemas.microsoft.com/office/drawing/2014/main" id="{2A34E18D-2341-09A8-A101-D50110DD1F66}"/>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3303957" y="5590961"/>
            <a:ext cx="846625" cy="33696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Résultat de recherche d'images pour &quot;entrepot du bricolage&quot;">
            <a:extLst>
              <a:ext uri="{FF2B5EF4-FFF2-40B4-BE49-F238E27FC236}">
                <a16:creationId xmlns:a16="http://schemas.microsoft.com/office/drawing/2014/main" id="{4625FE99-91AE-0ABC-2380-F3370F80D216}"/>
              </a:ext>
            </a:extLst>
          </p:cNvPr>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4325655" y="5518840"/>
            <a:ext cx="918102" cy="45170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Résultat de recherche d'images pour &quot;bricomarche logo&quot;">
            <a:extLst>
              <a:ext uri="{FF2B5EF4-FFF2-40B4-BE49-F238E27FC236}">
                <a16:creationId xmlns:a16="http://schemas.microsoft.com/office/drawing/2014/main" id="{95C1E9CA-A8D9-95DF-DF2F-59D38616CF3D}"/>
              </a:ext>
            </a:extLst>
          </p:cNvPr>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2591427" y="374044"/>
            <a:ext cx="1297338" cy="2705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4" descr="Résultat de recherche d'images pour &quot;bricostore&quot;">
            <a:extLst>
              <a:ext uri="{FF2B5EF4-FFF2-40B4-BE49-F238E27FC236}">
                <a16:creationId xmlns:a16="http://schemas.microsoft.com/office/drawing/2014/main" id="{E5835C7E-370E-E18D-D5A5-0BAFF6963950}"/>
              </a:ext>
            </a:extLst>
          </p:cNvPr>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4205342" y="307761"/>
            <a:ext cx="1038241" cy="314933"/>
          </a:xfrm>
          <a:prstGeom prst="rect">
            <a:avLst/>
          </a:prstGeom>
          <a:noFill/>
          <a:extLst>
            <a:ext uri="{909E8E84-426E-40DD-AFC4-6F175D3DCCD1}">
              <a14:hiddenFill xmlns:a14="http://schemas.microsoft.com/office/drawing/2010/main">
                <a:solidFill>
                  <a:srgbClr val="FFFFFF"/>
                </a:solidFill>
              </a14:hiddenFill>
            </a:ext>
          </a:extLst>
        </p:spPr>
      </p:pic>
      <p:sp>
        <p:nvSpPr>
          <p:cNvPr id="70" name="AutoShape 18" descr="Résultat de recherche d'images pour &quot;screwfix&quot;">
            <a:extLst>
              <a:ext uri="{FF2B5EF4-FFF2-40B4-BE49-F238E27FC236}">
                <a16:creationId xmlns:a16="http://schemas.microsoft.com/office/drawing/2014/main" id="{BCFD7BF7-2EB7-F258-F163-923C0E755045}"/>
              </a:ext>
            </a:extLst>
          </p:cNvPr>
          <p:cNvSpPr>
            <a:spLocks noChangeAspect="1" noChangeArrowheads="1"/>
          </p:cNvSpPr>
          <p:nvPr/>
        </p:nvSpPr>
        <p:spPr bwMode="auto">
          <a:xfrm>
            <a:off x="3512127" y="2969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1" name="Picture 22" descr="Résultat de recherche d'images pour &quot;b&amp;q&quot;">
            <a:extLst>
              <a:ext uri="{FF2B5EF4-FFF2-40B4-BE49-F238E27FC236}">
                <a16:creationId xmlns:a16="http://schemas.microsoft.com/office/drawing/2014/main" id="{34241086-7818-7BD1-06BE-FAFC906C5BA2}"/>
              </a:ext>
            </a:extLst>
          </p:cNvPr>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6103730" y="634942"/>
            <a:ext cx="475773" cy="475773"/>
          </a:xfrm>
          <a:prstGeom prst="rect">
            <a:avLst/>
          </a:prstGeom>
          <a:noFill/>
          <a:extLst>
            <a:ext uri="{909E8E84-426E-40DD-AFC4-6F175D3DCCD1}">
              <a14:hiddenFill xmlns:a14="http://schemas.microsoft.com/office/drawing/2010/main">
                <a:solidFill>
                  <a:srgbClr val="FFFFFF"/>
                </a:solidFill>
              </a14:hiddenFill>
            </a:ext>
          </a:extLst>
        </p:spPr>
      </p:pic>
      <p:pic>
        <p:nvPicPr>
          <p:cNvPr id="72" name="Image 71">
            <a:extLst>
              <a:ext uri="{FF2B5EF4-FFF2-40B4-BE49-F238E27FC236}">
                <a16:creationId xmlns:a16="http://schemas.microsoft.com/office/drawing/2014/main" id="{3534E766-DFD3-DAB2-91A4-FBE1FC32EA94}"/>
              </a:ext>
            </a:extLst>
          </p:cNvPr>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890696" y="5120472"/>
            <a:ext cx="1038373" cy="201962"/>
          </a:xfrm>
          <a:prstGeom prst="rect">
            <a:avLst/>
          </a:prstGeom>
        </p:spPr>
      </p:pic>
      <p:pic>
        <p:nvPicPr>
          <p:cNvPr id="73" name="Image 72">
            <a:extLst>
              <a:ext uri="{FF2B5EF4-FFF2-40B4-BE49-F238E27FC236}">
                <a16:creationId xmlns:a16="http://schemas.microsoft.com/office/drawing/2014/main" id="{35BAC75E-D17E-DFA3-0322-96CAA0216DDD}"/>
              </a:ext>
            </a:extLst>
          </p:cNvPr>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5987884" y="5279532"/>
            <a:ext cx="938953" cy="317864"/>
          </a:xfrm>
          <a:prstGeom prst="rect">
            <a:avLst/>
          </a:prstGeom>
        </p:spPr>
      </p:pic>
      <p:pic>
        <p:nvPicPr>
          <p:cNvPr id="74" name="Picture 2" descr="RÃ©sultat de recherche d'images pour &quot;logo galeries lafayette&quot;">
            <a:extLst>
              <a:ext uri="{FF2B5EF4-FFF2-40B4-BE49-F238E27FC236}">
                <a16:creationId xmlns:a16="http://schemas.microsoft.com/office/drawing/2014/main" id="{E3D314FA-D86A-B317-EB42-1A5AA2586802}"/>
              </a:ext>
            </a:extLst>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910818" y="4595776"/>
            <a:ext cx="934269" cy="450266"/>
          </a:xfrm>
          <a:prstGeom prst="rect">
            <a:avLst/>
          </a:prstGeom>
          <a:noFill/>
          <a:extLst>
            <a:ext uri="{909E8E84-426E-40DD-AFC4-6F175D3DCCD1}">
              <a14:hiddenFill xmlns:a14="http://schemas.microsoft.com/office/drawing/2010/main">
                <a:solidFill>
                  <a:srgbClr val="FFFFFF"/>
                </a:solidFill>
              </a14:hiddenFill>
            </a:ext>
          </a:extLst>
        </p:spPr>
      </p:pic>
      <p:pic>
        <p:nvPicPr>
          <p:cNvPr id="80" name="Image 79">
            <a:hlinkClick r:id="rId71"/>
            <a:extLst>
              <a:ext uri="{FF2B5EF4-FFF2-40B4-BE49-F238E27FC236}">
                <a16:creationId xmlns:a16="http://schemas.microsoft.com/office/drawing/2014/main" id="{706FC9F2-4BE5-7FDE-7E98-6596B8A3ED90}"/>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rot="16200000">
            <a:off x="8591552" y="2853873"/>
            <a:ext cx="1956121" cy="3923737"/>
          </a:xfrm>
          <a:prstGeom prst="rect">
            <a:avLst/>
          </a:prstGeom>
        </p:spPr>
      </p:pic>
      <p:pic>
        <p:nvPicPr>
          <p:cNvPr id="81" name="Image 80">
            <a:extLst>
              <a:ext uri="{FF2B5EF4-FFF2-40B4-BE49-F238E27FC236}">
                <a16:creationId xmlns:a16="http://schemas.microsoft.com/office/drawing/2014/main" id="{5D81797E-7E4C-3B11-5086-CF379504CB7B}"/>
              </a:ext>
            </a:extLst>
          </p:cNvPr>
          <p:cNvPicPr>
            <a:picLocks noChangeAspect="1"/>
          </p:cNvPicPr>
          <p:nvPr/>
        </p:nvPicPr>
        <p:blipFill rotWithShape="1">
          <a:blip r:embed="rId73"/>
          <a:srcRect l="-2376" t="9881" r="797" b="16055"/>
          <a:stretch/>
        </p:blipFill>
        <p:spPr>
          <a:xfrm>
            <a:off x="7793356" y="3958959"/>
            <a:ext cx="3552511" cy="1713564"/>
          </a:xfrm>
          <a:prstGeom prst="rect">
            <a:avLst/>
          </a:prstGeom>
        </p:spPr>
      </p:pic>
      <p:sp>
        <p:nvSpPr>
          <p:cNvPr id="82" name="Rectangle : coins arrondis 81">
            <a:extLst>
              <a:ext uri="{FF2B5EF4-FFF2-40B4-BE49-F238E27FC236}">
                <a16:creationId xmlns:a16="http://schemas.microsoft.com/office/drawing/2014/main" id="{95E779D9-F6B3-EE99-3888-C3CC5F5C3BF9}"/>
              </a:ext>
            </a:extLst>
          </p:cNvPr>
          <p:cNvSpPr/>
          <p:nvPr/>
        </p:nvSpPr>
        <p:spPr>
          <a:xfrm>
            <a:off x="9308332" y="5114696"/>
            <a:ext cx="669275" cy="40201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83" name="Image 82">
            <a:hlinkClick r:id="rId71"/>
            <a:extLst>
              <a:ext uri="{FF2B5EF4-FFF2-40B4-BE49-F238E27FC236}">
                <a16:creationId xmlns:a16="http://schemas.microsoft.com/office/drawing/2014/main" id="{A4A473BD-07EE-A57F-9A4D-97BA75F16D1E}"/>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9183870" y="4865227"/>
            <a:ext cx="918197" cy="918197"/>
          </a:xfrm>
          <a:prstGeom prst="rect">
            <a:avLst/>
          </a:prstGeom>
        </p:spPr>
      </p:pic>
    </p:spTree>
    <p:extLst>
      <p:ext uri="{BB962C8B-B14F-4D97-AF65-F5344CB8AC3E}">
        <p14:creationId xmlns:p14="http://schemas.microsoft.com/office/powerpoint/2010/main" val="3456198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946420" y="2156577"/>
            <a:ext cx="5347180" cy="3268801"/>
          </a:xfrm>
          <a:prstGeom prst="rect">
            <a:avLst/>
          </a:prstGeom>
        </p:spPr>
        <p:txBody>
          <a:bodyPr vert="horz" wrap="square" lIns="0" tIns="50377" rIns="0" bIns="0" rtlCol="0">
            <a:spAutoFit/>
          </a:bodyPr>
          <a:lstStyle/>
          <a:p>
            <a:pPr marL="8467">
              <a:spcBef>
                <a:spcPts val="397"/>
              </a:spcBef>
            </a:pPr>
            <a:r>
              <a:rPr lang="fr-FR" sz="1333" dirty="0">
                <a:solidFill>
                  <a:schemeClr val="bg1"/>
                </a:solidFill>
                <a:latin typeface="Leelawadee" pitchFamily="34" charset="-34"/>
                <a:cs typeface="Leelawadee" pitchFamily="34" charset="-34"/>
              </a:rPr>
              <a:t>Pupitre </a:t>
            </a:r>
            <a:r>
              <a:rPr sz="1333" dirty="0">
                <a:solidFill>
                  <a:schemeClr val="bg1"/>
                </a:solidFill>
                <a:latin typeface="Leelawadee" pitchFamily="34" charset="-34"/>
                <a:cs typeface="Leelawadee" pitchFamily="34" charset="-34"/>
              </a:rPr>
              <a:t>en </a:t>
            </a:r>
            <a:r>
              <a:rPr lang="fr-FR" sz="1333" dirty="0">
                <a:solidFill>
                  <a:schemeClr val="bg1"/>
                </a:solidFill>
                <a:latin typeface="Leelawadee" pitchFamily="34" charset="-34"/>
                <a:cs typeface="Leelawadee" pitchFamily="34" charset="-34"/>
              </a:rPr>
              <a:t>aluminium - </a:t>
            </a:r>
            <a:r>
              <a:rPr sz="1333" dirty="0">
                <a:solidFill>
                  <a:schemeClr val="bg1"/>
                </a:solidFill>
                <a:latin typeface="Leelawadee" pitchFamily="34" charset="-34"/>
                <a:cs typeface="Leelawadee" pitchFamily="34" charset="-34"/>
              </a:rPr>
              <a:t>H 1</a:t>
            </a:r>
            <a:r>
              <a:rPr lang="fr-FR" sz="1333" dirty="0">
                <a:solidFill>
                  <a:schemeClr val="bg1"/>
                </a:solidFill>
                <a:latin typeface="Leelawadee" pitchFamily="34" charset="-34"/>
                <a:cs typeface="Leelawadee" pitchFamily="34" charset="-34"/>
              </a:rPr>
              <a:t>100</a:t>
            </a:r>
            <a:r>
              <a:rPr sz="1333" dirty="0">
                <a:solidFill>
                  <a:schemeClr val="bg1"/>
                </a:solidFill>
                <a:latin typeface="Leelawadee" pitchFamily="34" charset="-34"/>
                <a:cs typeface="Leelawadee" pitchFamily="34" charset="-34"/>
              </a:rPr>
              <a:t> x L </a:t>
            </a:r>
            <a:r>
              <a:rPr lang="fr-FR" sz="1333">
                <a:solidFill>
                  <a:schemeClr val="bg1"/>
                </a:solidFill>
                <a:latin typeface="Leelawadee" pitchFamily="34" charset="-34"/>
                <a:cs typeface="Leelawadee" pitchFamily="34" charset="-34"/>
              </a:rPr>
              <a:t>424</a:t>
            </a:r>
            <a:r>
              <a:rPr sz="1333">
                <a:solidFill>
                  <a:schemeClr val="bg1"/>
                </a:solidFill>
                <a:latin typeface="Leelawadee" pitchFamily="34" charset="-34"/>
                <a:cs typeface="Leelawadee" pitchFamily="34" charset="-34"/>
              </a:rPr>
              <a:t> </a:t>
            </a:r>
            <a:r>
              <a:rPr sz="1333" dirty="0">
                <a:solidFill>
                  <a:schemeClr val="bg1"/>
                </a:solidFill>
                <a:latin typeface="Leelawadee" pitchFamily="34" charset="-34"/>
                <a:cs typeface="Leelawadee" pitchFamily="34" charset="-34"/>
              </a:rPr>
              <a:t>x P 3</a:t>
            </a:r>
            <a:r>
              <a:rPr lang="fr-FR" sz="1333" dirty="0">
                <a:solidFill>
                  <a:schemeClr val="bg1"/>
                </a:solidFill>
                <a:latin typeface="Leelawadee" pitchFamily="34" charset="-34"/>
                <a:cs typeface="Leelawadee" pitchFamily="34" charset="-34"/>
              </a:rPr>
              <a:t>0</a:t>
            </a:r>
            <a:r>
              <a:rPr sz="1333" dirty="0">
                <a:solidFill>
                  <a:schemeClr val="bg1"/>
                </a:solidFill>
                <a:latin typeface="Leelawadee" pitchFamily="34" charset="-34"/>
                <a:cs typeface="Leelawadee" pitchFamily="34" charset="-34"/>
              </a:rPr>
              <a:t>0 mm</a:t>
            </a:r>
          </a:p>
          <a:p>
            <a:pPr marL="8467" marR="755688">
              <a:spcBef>
                <a:spcPts val="53"/>
              </a:spcBef>
            </a:pPr>
            <a:r>
              <a:rPr sz="1333" dirty="0" err="1">
                <a:solidFill>
                  <a:schemeClr val="bg1"/>
                </a:solidFill>
                <a:latin typeface="Leelawadee" pitchFamily="34" charset="-34"/>
                <a:cs typeface="Leelawadee" pitchFamily="34" charset="-34"/>
              </a:rPr>
              <a:t>Habillage</a:t>
            </a:r>
            <a:r>
              <a:rPr sz="1333" dirty="0">
                <a:solidFill>
                  <a:schemeClr val="bg1"/>
                </a:solidFill>
                <a:latin typeface="Leelawadee" pitchFamily="34" charset="-34"/>
                <a:cs typeface="Leelawadee" pitchFamily="34" charset="-34"/>
              </a:rPr>
              <a:t> </a:t>
            </a:r>
            <a:r>
              <a:rPr lang="fr-FR" sz="1333" dirty="0">
                <a:solidFill>
                  <a:schemeClr val="bg1"/>
                </a:solidFill>
                <a:latin typeface="Leelawadee" pitchFamily="34" charset="-34"/>
                <a:cs typeface="Leelawadee" pitchFamily="34" charset="-34"/>
              </a:rPr>
              <a:t>pupitre </a:t>
            </a:r>
            <a:r>
              <a:rPr sz="1333" dirty="0">
                <a:solidFill>
                  <a:schemeClr val="bg1"/>
                </a:solidFill>
                <a:latin typeface="Leelawadee" pitchFamily="34" charset="-34"/>
                <a:cs typeface="Leelawadee" pitchFamily="34" charset="-34"/>
              </a:rPr>
              <a:t>carton imprimé </a:t>
            </a:r>
            <a:r>
              <a:rPr sz="1333" dirty="0" err="1">
                <a:solidFill>
                  <a:schemeClr val="bg1"/>
                </a:solidFill>
                <a:latin typeface="Leelawadee" pitchFamily="34" charset="-34"/>
                <a:cs typeface="Leelawadee" pitchFamily="34" charset="-34"/>
              </a:rPr>
              <a:t>quadri</a:t>
            </a:r>
            <a:r>
              <a:rPr sz="1333" dirty="0">
                <a:solidFill>
                  <a:schemeClr val="bg1"/>
                </a:solidFill>
                <a:latin typeface="Leelawadee" pitchFamily="34" charset="-34"/>
                <a:cs typeface="Leelawadee" pitchFamily="34" charset="-34"/>
              </a:rPr>
              <a:t> </a:t>
            </a:r>
            <a:r>
              <a:rPr lang="fr-FR" sz="1333" dirty="0">
                <a:solidFill>
                  <a:schemeClr val="bg1"/>
                </a:solidFill>
                <a:latin typeface="Leelawadee" pitchFamily="34" charset="-34"/>
                <a:cs typeface="Leelawadee" pitchFamily="34" charset="-34"/>
              </a:rPr>
              <a:t>face avant et côtés</a:t>
            </a:r>
          </a:p>
          <a:p>
            <a:pPr marL="8467" marR="755688">
              <a:spcBef>
                <a:spcPts val="53"/>
              </a:spcBef>
            </a:pPr>
            <a:r>
              <a:rPr lang="fr-FR" sz="1333" dirty="0" err="1">
                <a:solidFill>
                  <a:schemeClr val="bg1"/>
                </a:solidFill>
                <a:latin typeface="Leelawadee" pitchFamily="34" charset="-34"/>
                <a:cs typeface="Leelawadee" pitchFamily="34" charset="-34"/>
              </a:rPr>
              <a:t>Facing</a:t>
            </a:r>
            <a:r>
              <a:rPr lang="fr-FR" sz="1333" dirty="0">
                <a:solidFill>
                  <a:schemeClr val="bg1"/>
                </a:solidFill>
                <a:latin typeface="Leelawadee" pitchFamily="34" charset="-34"/>
                <a:cs typeface="Leelawadee" pitchFamily="34" charset="-34"/>
              </a:rPr>
              <a:t> arrière imprimé quadri recto verso H2000 x L1000mm</a:t>
            </a:r>
          </a:p>
          <a:p>
            <a:pPr marL="8467" marR="755688">
              <a:spcBef>
                <a:spcPts val="53"/>
              </a:spcBef>
            </a:pPr>
            <a:r>
              <a:rPr sz="1333" dirty="0">
                <a:solidFill>
                  <a:schemeClr val="bg1"/>
                </a:solidFill>
                <a:latin typeface="Leelawadee" pitchFamily="34" charset="-34"/>
                <a:cs typeface="Leelawadee" pitchFamily="34" charset="-34"/>
              </a:rPr>
              <a:t>Animation écran tactile </a:t>
            </a:r>
            <a:r>
              <a:rPr lang="fr-FR" sz="1333" dirty="0">
                <a:solidFill>
                  <a:schemeClr val="bg1"/>
                </a:solidFill>
                <a:latin typeface="Leelawadee" pitchFamily="34" charset="-34"/>
                <a:cs typeface="Leelawadee" pitchFamily="34" charset="-34"/>
              </a:rPr>
              <a:t>15</a:t>
            </a:r>
            <a:r>
              <a:rPr sz="1333" dirty="0">
                <a:solidFill>
                  <a:schemeClr val="bg1"/>
                </a:solidFill>
                <a:latin typeface="Leelawadee" pitchFamily="34" charset="-34"/>
                <a:cs typeface="Leelawadee" pitchFamily="34" charset="-34"/>
              </a:rPr>
              <a:t>''</a:t>
            </a:r>
          </a:p>
          <a:p>
            <a:pPr marL="8467" marR="1977489">
              <a:spcBef>
                <a:spcPts val="120"/>
              </a:spcBef>
            </a:pPr>
            <a:r>
              <a:rPr sz="1333" dirty="0">
                <a:solidFill>
                  <a:schemeClr val="bg1"/>
                </a:solidFill>
                <a:latin typeface="Leelawadee" pitchFamily="34" charset="-34"/>
                <a:cs typeface="Leelawadee" pitchFamily="34" charset="-34"/>
              </a:rPr>
              <a:t>Scanner ou cellule infra-rouge  </a:t>
            </a:r>
            <a:endParaRPr lang="fr-FR" sz="1333" dirty="0">
              <a:solidFill>
                <a:schemeClr val="bg1"/>
              </a:solidFill>
              <a:latin typeface="Leelawadee" pitchFamily="34" charset="-34"/>
              <a:cs typeface="Leelawadee" pitchFamily="34" charset="-34"/>
            </a:endParaRPr>
          </a:p>
          <a:p>
            <a:pPr marL="8467" marR="1977489">
              <a:spcBef>
                <a:spcPts val="120"/>
              </a:spcBef>
            </a:pPr>
            <a:r>
              <a:rPr sz="1333" dirty="0" err="1">
                <a:solidFill>
                  <a:schemeClr val="bg1"/>
                </a:solidFill>
                <a:latin typeface="Leelawadee" pitchFamily="34" charset="-34"/>
                <a:cs typeface="Leelawadee" pitchFamily="34" charset="-34"/>
              </a:rPr>
              <a:t>Toutes</a:t>
            </a:r>
            <a:r>
              <a:rPr sz="1333" dirty="0">
                <a:solidFill>
                  <a:schemeClr val="bg1"/>
                </a:solidFill>
                <a:latin typeface="Leelawadee" pitchFamily="34" charset="-34"/>
                <a:cs typeface="Leelawadee" pitchFamily="34" charset="-34"/>
              </a:rPr>
              <a:t> mécaniques de jeu  </a:t>
            </a:r>
            <a:endParaRPr lang="fr-FR" sz="1333" dirty="0">
              <a:solidFill>
                <a:schemeClr val="bg1"/>
              </a:solidFill>
              <a:latin typeface="Leelawadee" pitchFamily="34" charset="-34"/>
              <a:cs typeface="Leelawadee" pitchFamily="34" charset="-34"/>
            </a:endParaRPr>
          </a:p>
          <a:p>
            <a:pPr marL="8467" marR="1977489">
              <a:spcBef>
                <a:spcPts val="120"/>
              </a:spcBef>
            </a:pPr>
            <a:r>
              <a:rPr sz="1333" dirty="0">
                <a:solidFill>
                  <a:schemeClr val="bg1"/>
                </a:solidFill>
                <a:latin typeface="Leelawadee" pitchFamily="34" charset="-34"/>
                <a:cs typeface="Leelawadee" pitchFamily="34" charset="-34"/>
              </a:rPr>
              <a:t>Son </a:t>
            </a:r>
            <a:r>
              <a:rPr sz="1333" dirty="0" err="1">
                <a:solidFill>
                  <a:schemeClr val="bg1"/>
                </a:solidFill>
                <a:latin typeface="Leelawadee" pitchFamily="34" charset="-34"/>
                <a:cs typeface="Leelawadee" pitchFamily="34" charset="-34"/>
              </a:rPr>
              <a:t>personnalisable</a:t>
            </a:r>
            <a:r>
              <a:rPr sz="1333" dirty="0">
                <a:solidFill>
                  <a:schemeClr val="bg1"/>
                </a:solidFill>
                <a:latin typeface="Leelawadee" pitchFamily="34" charset="-34"/>
                <a:cs typeface="Leelawadee" pitchFamily="34" charset="-34"/>
              </a:rPr>
              <a:t>  </a:t>
            </a:r>
            <a:endParaRPr lang="fr-FR" sz="1333" dirty="0">
              <a:solidFill>
                <a:schemeClr val="bg1"/>
              </a:solidFill>
              <a:latin typeface="Leelawadee" pitchFamily="34" charset="-34"/>
              <a:cs typeface="Leelawadee" pitchFamily="34" charset="-34"/>
            </a:endParaRPr>
          </a:p>
          <a:p>
            <a:pPr marL="8467" marR="1977489">
              <a:spcBef>
                <a:spcPts val="120"/>
              </a:spcBef>
            </a:pPr>
            <a:r>
              <a:rPr sz="1333" dirty="0">
                <a:solidFill>
                  <a:schemeClr val="bg1"/>
                </a:solidFill>
                <a:latin typeface="Leelawadee" pitchFamily="34" charset="-34"/>
                <a:cs typeface="Leelawadee" pitchFamily="34" charset="-34"/>
              </a:rPr>
              <a:t>Impression ticket gagnant</a:t>
            </a:r>
          </a:p>
          <a:p>
            <a:pPr marL="8467">
              <a:spcBef>
                <a:spcPts val="283"/>
              </a:spcBef>
            </a:pPr>
            <a:r>
              <a:rPr sz="1333" dirty="0">
                <a:solidFill>
                  <a:schemeClr val="bg1"/>
                </a:solidFill>
                <a:latin typeface="Leelawadee" pitchFamily="34" charset="-34"/>
                <a:cs typeface="Leelawadee" pitchFamily="34" charset="-34"/>
              </a:rPr>
              <a:t>Connexion mobile pour remontée données temps réel</a:t>
            </a:r>
          </a:p>
          <a:p>
            <a:pPr marL="8467" marR="773892">
              <a:spcBef>
                <a:spcPts val="67"/>
              </a:spcBef>
            </a:pPr>
            <a:r>
              <a:rPr sz="1333" dirty="0">
                <a:solidFill>
                  <a:schemeClr val="bg1"/>
                </a:solidFill>
                <a:latin typeface="Leelawadee" pitchFamily="34" charset="-34"/>
                <a:cs typeface="Leelawadee" pitchFamily="34" charset="-34"/>
              </a:rPr>
              <a:t>Poignées et roulettes pour les </a:t>
            </a:r>
            <a:r>
              <a:rPr sz="1333" dirty="0" err="1">
                <a:solidFill>
                  <a:schemeClr val="bg1"/>
                </a:solidFill>
                <a:latin typeface="Leelawadee" pitchFamily="34" charset="-34"/>
                <a:cs typeface="Leelawadee" pitchFamily="34" charset="-34"/>
              </a:rPr>
              <a:t>déplacements</a:t>
            </a:r>
            <a:endParaRPr sz="1333" dirty="0">
              <a:solidFill>
                <a:schemeClr val="bg1"/>
              </a:solidFill>
              <a:latin typeface="Leelawadee" pitchFamily="34" charset="-34"/>
              <a:cs typeface="Leelawadee" pitchFamily="34" charset="-34"/>
            </a:endParaRPr>
          </a:p>
          <a:p>
            <a:pPr marL="8467">
              <a:spcBef>
                <a:spcPts val="417"/>
              </a:spcBef>
            </a:pPr>
            <a:r>
              <a:rPr sz="1333" dirty="0">
                <a:solidFill>
                  <a:schemeClr val="bg1"/>
                </a:solidFill>
                <a:latin typeface="Leelawadee" pitchFamily="34" charset="-34"/>
                <a:cs typeface="Leelawadee" pitchFamily="34" charset="-34"/>
              </a:rPr>
              <a:t>Installation </a:t>
            </a:r>
            <a:r>
              <a:rPr sz="1333" dirty="0" err="1">
                <a:solidFill>
                  <a:schemeClr val="bg1"/>
                </a:solidFill>
                <a:latin typeface="Leelawadee" pitchFamily="34" charset="-34"/>
                <a:cs typeface="Leelawadee" pitchFamily="34" charset="-34"/>
              </a:rPr>
              <a:t>très</a:t>
            </a:r>
            <a:r>
              <a:rPr sz="1333" dirty="0">
                <a:solidFill>
                  <a:schemeClr val="bg1"/>
                </a:solidFill>
                <a:latin typeface="Leelawadee" pitchFamily="34" charset="-34"/>
                <a:cs typeface="Leelawadee" pitchFamily="34" charset="-34"/>
              </a:rPr>
              <a:t> facile</a:t>
            </a:r>
            <a:r>
              <a:rPr lang="fr-FR" sz="1333" dirty="0">
                <a:solidFill>
                  <a:schemeClr val="bg1"/>
                </a:solidFill>
                <a:latin typeface="Leelawadee" pitchFamily="34" charset="-34"/>
                <a:cs typeface="Leelawadee" pitchFamily="34" charset="-34"/>
              </a:rPr>
              <a:t>, </a:t>
            </a:r>
            <a:r>
              <a:rPr lang="fr-FR" sz="1333" dirty="0" err="1">
                <a:solidFill>
                  <a:schemeClr val="bg1"/>
                </a:solidFill>
                <a:latin typeface="Leelawadee" pitchFamily="34" charset="-34"/>
                <a:cs typeface="Leelawadee" pitchFamily="34" charset="-34"/>
              </a:rPr>
              <a:t>facing</a:t>
            </a:r>
            <a:r>
              <a:rPr lang="fr-FR" sz="1333" dirty="0">
                <a:solidFill>
                  <a:schemeClr val="bg1"/>
                </a:solidFill>
                <a:latin typeface="Leelawadee" pitchFamily="34" charset="-34"/>
                <a:cs typeface="Leelawadee" pitchFamily="34" charset="-34"/>
              </a:rPr>
              <a:t> arrière à clipser sur pupitre</a:t>
            </a:r>
          </a:p>
          <a:p>
            <a:pPr marL="8467">
              <a:spcBef>
                <a:spcPts val="417"/>
              </a:spcBef>
            </a:pPr>
            <a:endParaRPr lang="fr-FR" sz="1333" dirty="0">
              <a:solidFill>
                <a:schemeClr val="bg1"/>
              </a:solidFill>
              <a:latin typeface="Leelawadee" pitchFamily="34" charset="-34"/>
              <a:cs typeface="Leelawadee" pitchFamily="34" charset="-34"/>
            </a:endParaRPr>
          </a:p>
          <a:p>
            <a:pPr marL="8467">
              <a:spcBef>
                <a:spcPts val="417"/>
              </a:spcBef>
            </a:pPr>
            <a:r>
              <a:rPr lang="fr-FR" sz="1333" dirty="0">
                <a:solidFill>
                  <a:schemeClr val="bg1"/>
                </a:solidFill>
                <a:latin typeface="Leelawadee" pitchFamily="34" charset="-34"/>
                <a:cs typeface="Leelawadee" pitchFamily="34" charset="-34"/>
              </a:rPr>
              <a:t>Livrée en caisse-palette</a:t>
            </a:r>
          </a:p>
          <a:p>
            <a:pPr marL="8467">
              <a:spcBef>
                <a:spcPts val="417"/>
              </a:spcBef>
            </a:pPr>
            <a:r>
              <a:rPr lang="fr-FR" sz="1333" dirty="0">
                <a:solidFill>
                  <a:schemeClr val="bg1"/>
                </a:solidFill>
                <a:latin typeface="Leelawadee" pitchFamily="34" charset="-34"/>
                <a:cs typeface="Leelawadee" pitchFamily="34" charset="-34"/>
              </a:rPr>
              <a:t>L 1182 x h 412 x l 525 mm – poids borne emballée 25 kg</a:t>
            </a:r>
            <a:endParaRPr sz="1333" dirty="0">
              <a:solidFill>
                <a:schemeClr val="bg1"/>
              </a:solidFill>
              <a:latin typeface="Leelawadee" pitchFamily="34" charset="-34"/>
              <a:cs typeface="Leelawadee" pitchFamily="34" charset="-34"/>
            </a:endParaRPr>
          </a:p>
        </p:txBody>
      </p:sp>
      <p:sp>
        <p:nvSpPr>
          <p:cNvPr id="6" name="Titre 5">
            <a:extLst>
              <a:ext uri="{FF2B5EF4-FFF2-40B4-BE49-F238E27FC236}">
                <a16:creationId xmlns:a16="http://schemas.microsoft.com/office/drawing/2014/main" id="{6E5AB886-9748-4618-BF77-7DFFA5C326C2}"/>
              </a:ext>
            </a:extLst>
          </p:cNvPr>
          <p:cNvSpPr>
            <a:spLocks noGrp="1"/>
          </p:cNvSpPr>
          <p:nvPr>
            <p:ph type="title"/>
          </p:nvPr>
        </p:nvSpPr>
        <p:spPr/>
        <p:txBody>
          <a:bodyPr/>
          <a:lstStyle/>
          <a:p>
            <a:endParaRPr lang="fr-FR"/>
          </a:p>
        </p:txBody>
      </p:sp>
      <p:pic>
        <p:nvPicPr>
          <p:cNvPr id="9" name="Image 8">
            <a:extLst>
              <a:ext uri="{FF2B5EF4-FFF2-40B4-BE49-F238E27FC236}">
                <a16:creationId xmlns:a16="http://schemas.microsoft.com/office/drawing/2014/main" id="{5118B111-040E-4358-BA39-7E0F55833728}"/>
              </a:ext>
            </a:extLst>
          </p:cNvPr>
          <p:cNvPicPr>
            <a:picLocks noChangeAspect="1"/>
          </p:cNvPicPr>
          <p:nvPr/>
        </p:nvPicPr>
        <p:blipFill rotWithShape="1">
          <a:blip r:embed="rId2"/>
          <a:srcRect t="2513"/>
          <a:stretch/>
        </p:blipFill>
        <p:spPr>
          <a:xfrm>
            <a:off x="0" y="396034"/>
            <a:ext cx="12192000" cy="4668706"/>
          </a:xfrm>
          <a:prstGeom prst="rect">
            <a:avLst/>
          </a:prstGeom>
        </p:spPr>
      </p:pic>
      <p:sp>
        <p:nvSpPr>
          <p:cNvPr id="10" name="object 5">
            <a:extLst>
              <a:ext uri="{FF2B5EF4-FFF2-40B4-BE49-F238E27FC236}">
                <a16:creationId xmlns:a16="http://schemas.microsoft.com/office/drawing/2014/main" id="{FCEDE740-6646-454E-8035-56074A5A45C7}"/>
              </a:ext>
            </a:extLst>
          </p:cNvPr>
          <p:cNvSpPr txBox="1">
            <a:spLocks/>
          </p:cNvSpPr>
          <p:nvPr/>
        </p:nvSpPr>
        <p:spPr>
          <a:xfrm>
            <a:off x="508000" y="59189"/>
            <a:ext cx="3403600" cy="336781"/>
          </a:xfrm>
          <a:prstGeom prst="rect">
            <a:avLst/>
          </a:prstGeom>
        </p:spPr>
        <p:txBody>
          <a:bodyPr vert="horz" wrap="square" lIns="0" tIns="8467" rIns="0" bIns="0" rtlCol="0">
            <a:spAutoFit/>
          </a:bodyPr>
          <a:lstStyle>
            <a:lvl1pPr>
              <a:defRPr sz="2350" b="0" i="0">
                <a:solidFill>
                  <a:srgbClr val="FAFBFD"/>
                </a:solidFill>
                <a:latin typeface="Verdana"/>
                <a:ea typeface="+mj-ea"/>
                <a:cs typeface="Verdana"/>
              </a:defRPr>
            </a:lvl1pPr>
          </a:lstStyle>
          <a:p>
            <a:pPr marL="8467">
              <a:spcBef>
                <a:spcPts val="67"/>
              </a:spcBef>
            </a:pPr>
            <a:r>
              <a:rPr lang="fr-FR" sz="2133" dirty="0">
                <a:solidFill>
                  <a:schemeClr val="tx1"/>
                </a:solidFill>
                <a:latin typeface="Abadi Extra Light" panose="020B0204020104020204" pitchFamily="34" charset="0"/>
                <a:ea typeface="+mn-ea"/>
                <a:cs typeface="+mn-cs"/>
              </a:rPr>
              <a:t>The totem terminal</a:t>
            </a:r>
          </a:p>
        </p:txBody>
      </p:sp>
      <p:sp>
        <p:nvSpPr>
          <p:cNvPr id="12" name="ZoneTexte 11">
            <a:extLst>
              <a:ext uri="{FF2B5EF4-FFF2-40B4-BE49-F238E27FC236}">
                <a16:creationId xmlns:a16="http://schemas.microsoft.com/office/drawing/2014/main" id="{36AB6748-2215-4B57-8CA9-F3A80A898994}"/>
              </a:ext>
            </a:extLst>
          </p:cNvPr>
          <p:cNvSpPr txBox="1"/>
          <p:nvPr/>
        </p:nvSpPr>
        <p:spPr>
          <a:xfrm>
            <a:off x="923599" y="5122253"/>
            <a:ext cx="8686800" cy="1785104"/>
          </a:xfrm>
          <a:prstGeom prst="rect">
            <a:avLst/>
          </a:prstGeom>
          <a:noFill/>
        </p:spPr>
        <p:txBody>
          <a:bodyPr wrap="square">
            <a:spAutoFit/>
          </a:bodyPr>
          <a:lstStyle/>
          <a:p>
            <a:r>
              <a:rPr lang="en-US" sz="1100" dirty="0">
                <a:solidFill>
                  <a:schemeClr val="dk1"/>
                </a:solidFill>
                <a:latin typeface="Abadi Extra Light" panose="020B0204020104020204" pitchFamily="34" charset="0"/>
              </a:rPr>
              <a:t>-Gaming terminal consisting of an aluminum desk and a cardboard back panel and optional cardboard front panel</a:t>
            </a:r>
          </a:p>
          <a:p>
            <a:r>
              <a:rPr lang="en-US" sz="1100" dirty="0">
                <a:solidFill>
                  <a:schemeClr val="dk1"/>
                </a:solidFill>
                <a:latin typeface="Abadi Extra Light" panose="020B0204020104020204" pitchFamily="34" charset="0"/>
              </a:rPr>
              <a:t>-Desk H 110 x W 424 x D 300 mm - Full color print on all sides</a:t>
            </a:r>
          </a:p>
          <a:p>
            <a:r>
              <a:rPr lang="en-US" sz="1100" dirty="0">
                <a:solidFill>
                  <a:schemeClr val="dk1"/>
                </a:solidFill>
                <a:latin typeface="Abadi Extra Light" panose="020B0204020104020204" pitchFamily="34" charset="0"/>
              </a:rPr>
              <a:t>-15.6" PCAP touch screen</a:t>
            </a:r>
          </a:p>
          <a:p>
            <a:r>
              <a:rPr lang="en-US" sz="1100" dirty="0">
                <a:solidFill>
                  <a:schemeClr val="dk1"/>
                </a:solidFill>
                <a:latin typeface="Abadi Extra Light" panose="020B0204020104020204" pitchFamily="34" charset="0"/>
              </a:rPr>
              <a:t>-2 scanners for reading tokens, game cards, loyalty cards, barcode tickets, etc.</a:t>
            </a:r>
          </a:p>
          <a:p>
            <a:r>
              <a:rPr lang="en-US" sz="1100" dirty="0">
                <a:solidFill>
                  <a:schemeClr val="dk1"/>
                </a:solidFill>
                <a:latin typeface="Abadi Extra Light" panose="020B0204020104020204" pitchFamily="34" charset="0"/>
              </a:rPr>
              <a:t>Rear facing in four-color printed cardboard - H 2000 mm without pediment / H 2200 mm with pediment -3 widths W 800 / W 1000 / W 1500 mm</a:t>
            </a:r>
          </a:p>
          <a:p>
            <a:r>
              <a:rPr lang="en-US" sz="1100" dirty="0">
                <a:solidFill>
                  <a:schemeClr val="dk1"/>
                </a:solidFill>
                <a:latin typeface="Abadi Extra Light" panose="020B0204020104020204" pitchFamily="34" charset="0"/>
              </a:rPr>
              <a:t>-Speaker</a:t>
            </a:r>
          </a:p>
          <a:p>
            <a:r>
              <a:rPr lang="en-US" sz="1100" dirty="0">
                <a:solidFill>
                  <a:schemeClr val="dk1"/>
                </a:solidFill>
                <a:latin typeface="Abadi Extra Light" panose="020B0204020104020204" pitchFamily="34" charset="0"/>
              </a:rPr>
              <a:t>-Thermal printer to print winning tickets</a:t>
            </a:r>
          </a:p>
          <a:p>
            <a:r>
              <a:rPr lang="en-US" sz="1100" dirty="0">
                <a:solidFill>
                  <a:schemeClr val="dk1"/>
                </a:solidFill>
                <a:latin typeface="Abadi Extra Light" panose="020B0204020104020204" pitchFamily="34" charset="0"/>
              </a:rPr>
              <a:t>-Mobile / WIFI / RJ45 connection </a:t>
            </a:r>
          </a:p>
          <a:p>
            <a:r>
              <a:rPr lang="en-US" sz="1100" dirty="0">
                <a:solidFill>
                  <a:schemeClr val="dk1"/>
                </a:solidFill>
                <a:latin typeface="Abadi Extra Light" panose="020B0204020104020204" pitchFamily="34" charset="0"/>
              </a:rPr>
              <a:t>-2 castors and handles</a:t>
            </a:r>
          </a:p>
          <a:p>
            <a:r>
              <a:rPr lang="en-US" sz="1100" dirty="0">
                <a:solidFill>
                  <a:schemeClr val="dk1"/>
                </a:solidFill>
                <a:latin typeface="Abadi Extra Light" panose="020B0204020104020204" pitchFamily="34" charset="0"/>
              </a:rPr>
              <a:t>-Delivered in a cardboard fly case W 1182 x H 412 x D 525 mm - weight approx. 25 kg</a:t>
            </a:r>
          </a:p>
        </p:txBody>
      </p:sp>
      <p:sp>
        <p:nvSpPr>
          <p:cNvPr id="2" name="Espace réservé du numéro de diapositive 1">
            <a:extLst>
              <a:ext uri="{FF2B5EF4-FFF2-40B4-BE49-F238E27FC236}">
                <a16:creationId xmlns:a16="http://schemas.microsoft.com/office/drawing/2014/main" id="{DA8229CC-921C-42CD-AFDC-E591613FC3A2}"/>
              </a:ext>
            </a:extLst>
          </p:cNvPr>
          <p:cNvSpPr>
            <a:spLocks noGrp="1"/>
          </p:cNvSpPr>
          <p:nvPr>
            <p:ph type="sldNum" sz="quarter" idx="7"/>
          </p:nvPr>
        </p:nvSpPr>
        <p:spPr>
          <a:xfrm>
            <a:off x="13167361" y="9566910"/>
            <a:ext cx="4206240" cy="514350"/>
          </a:xfrm>
          <a:prstGeom prst="rect">
            <a:avLst/>
          </a:prstGeom>
        </p:spPr>
        <p:txBody>
          <a:bodyPr wrap="square" lIns="0" tIns="0" rIns="0" bIns="0">
            <a:spAutoFit/>
          </a:bodyPr>
          <a:lstStyle>
            <a:defPPr>
              <a:defRPr lang="fr-FR"/>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20</a:t>
            </a:fld>
            <a:endParaRPr lang="fr-FR"/>
          </a:p>
        </p:txBody>
      </p:sp>
      <p:graphicFrame>
        <p:nvGraphicFramePr>
          <p:cNvPr id="8" name="Objet 7">
            <a:extLst>
              <a:ext uri="{FF2B5EF4-FFF2-40B4-BE49-F238E27FC236}">
                <a16:creationId xmlns:a16="http://schemas.microsoft.com/office/drawing/2014/main" id="{2E9D8413-BB61-4D68-8C0D-CF21779F64A1}"/>
              </a:ext>
            </a:extLst>
          </p:cNvPr>
          <p:cNvGraphicFramePr>
            <a:graphicFrameLocks noChangeAspect="1"/>
          </p:cNvGraphicFramePr>
          <p:nvPr/>
        </p:nvGraphicFramePr>
        <p:xfrm>
          <a:off x="10180321" y="5138819"/>
          <a:ext cx="1817096" cy="328591"/>
        </p:xfrm>
        <a:graphic>
          <a:graphicData uri="http://schemas.openxmlformats.org/presentationml/2006/ole">
            <mc:AlternateContent xmlns:mc="http://schemas.openxmlformats.org/markup-compatibility/2006">
              <mc:Choice xmlns:v="urn:schemas-microsoft-com:vml" Requires="v">
                <p:oleObj name="Acrobat Document" r:id="rId3" imgW="7619711" imgH="1377771" progId="Acrobat.Document.DC">
                  <p:embed/>
                </p:oleObj>
              </mc:Choice>
              <mc:Fallback>
                <p:oleObj name="Acrobat Document" r:id="rId3" imgW="7619711" imgH="1377771" progId="Acrobat.Document.DC">
                  <p:embed/>
                  <p:pic>
                    <p:nvPicPr>
                      <p:cNvPr id="8" name="Objet 7">
                        <a:extLst>
                          <a:ext uri="{FF2B5EF4-FFF2-40B4-BE49-F238E27FC236}">
                            <a16:creationId xmlns:a16="http://schemas.microsoft.com/office/drawing/2014/main" id="{2E9D8413-BB61-4D68-8C0D-CF21779F64A1}"/>
                          </a:ext>
                        </a:extLst>
                      </p:cNvPr>
                      <p:cNvPicPr/>
                      <p:nvPr/>
                    </p:nvPicPr>
                    <p:blipFill>
                      <a:blip r:embed="rId4"/>
                      <a:stretch>
                        <a:fillRect/>
                      </a:stretch>
                    </p:blipFill>
                    <p:spPr>
                      <a:xfrm>
                        <a:off x="10180321" y="5138819"/>
                        <a:ext cx="1817096" cy="328591"/>
                      </a:xfrm>
                      <a:prstGeom prst="rect">
                        <a:avLst/>
                      </a:prstGeom>
                    </p:spPr>
                  </p:pic>
                </p:oleObj>
              </mc:Fallback>
            </mc:AlternateContent>
          </a:graphicData>
        </a:graphic>
      </p:graphicFrame>
    </p:spTree>
    <p:extLst>
      <p:ext uri="{BB962C8B-B14F-4D97-AF65-F5344CB8AC3E}">
        <p14:creationId xmlns:p14="http://schemas.microsoft.com/office/powerpoint/2010/main" val="4071922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5894882" y="1328361"/>
            <a:ext cx="5726504" cy="42012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a:latin typeface="Abadi Extra Light" panose="020B0204020104020204" pitchFamily="34" charset="0"/>
              </a:rPr>
              <a:t>Web game</a:t>
            </a:r>
          </a:p>
          <a:p>
            <a:pPr marL="285750" indent="-285750">
              <a:lnSpc>
                <a:spcPct val="150000"/>
              </a:lnSpc>
              <a:buFont typeface="Arial" panose="020B0604020202020204" pitchFamily="34" charset="0"/>
              <a:buChar char="•"/>
            </a:pPr>
            <a:r>
              <a:rPr lang="en-US" sz="1800" dirty="0">
                <a:latin typeface="Abadi Extra Light" panose="020B0204020104020204" pitchFamily="34" charset="0"/>
              </a:rPr>
              <a:t>Mobile game</a:t>
            </a:r>
          </a:p>
          <a:p>
            <a:pPr marL="285750" indent="-285750">
              <a:lnSpc>
                <a:spcPct val="150000"/>
              </a:lnSpc>
              <a:buFont typeface="Arial" panose="020B0604020202020204" pitchFamily="34" charset="0"/>
              <a:buChar char="•"/>
            </a:pPr>
            <a:r>
              <a:rPr lang="en-US" sz="1800" dirty="0">
                <a:latin typeface="Abadi Extra Light" panose="020B0204020104020204" pitchFamily="34" charset="0"/>
              </a:rPr>
              <a:t>Digital game coupled with a gaming terminal</a:t>
            </a:r>
          </a:p>
          <a:p>
            <a:pPr marL="285750" indent="-285750">
              <a:lnSpc>
                <a:spcPct val="150000"/>
              </a:lnSpc>
              <a:buFont typeface="Arial" panose="020B0604020202020204" pitchFamily="34" charset="0"/>
              <a:buChar char="•"/>
            </a:pPr>
            <a:r>
              <a:rPr lang="en-US" sz="1800" dirty="0">
                <a:latin typeface="Abadi Extra Light" panose="020B0204020104020204" pitchFamily="34" charset="0"/>
              </a:rPr>
              <a:t>Prize per shop</a:t>
            </a:r>
          </a:p>
          <a:p>
            <a:pPr marL="285750" indent="-285750">
              <a:lnSpc>
                <a:spcPct val="150000"/>
              </a:lnSpc>
              <a:buFont typeface="Arial" panose="020B0604020202020204" pitchFamily="34" charset="0"/>
              <a:buChar char="•"/>
            </a:pPr>
            <a:r>
              <a:rPr lang="en-US" sz="1800" dirty="0">
                <a:latin typeface="Abadi Extra Light" panose="020B0204020104020204" pitchFamily="34" charset="0"/>
              </a:rPr>
              <a:t>Prize sent by email</a:t>
            </a:r>
          </a:p>
          <a:p>
            <a:pPr marL="285750" indent="-285750">
              <a:lnSpc>
                <a:spcPct val="150000"/>
              </a:lnSpc>
              <a:buFont typeface="Arial" panose="020B0604020202020204" pitchFamily="34" charset="0"/>
              <a:buChar char="•"/>
            </a:pPr>
            <a:r>
              <a:rPr lang="en-US" sz="1800" dirty="0">
                <a:latin typeface="Abadi Extra Light" panose="020B0204020104020204" pitchFamily="34" charset="0"/>
              </a:rPr>
              <a:t>Unique winning QR-code</a:t>
            </a:r>
          </a:p>
          <a:p>
            <a:pPr marL="285750" indent="-285750">
              <a:lnSpc>
                <a:spcPct val="150000"/>
              </a:lnSpc>
              <a:buFont typeface="Arial" panose="020B0604020202020204" pitchFamily="34" charset="0"/>
              <a:buChar char="•"/>
            </a:pPr>
            <a:r>
              <a:rPr lang="en-US" sz="1800" dirty="0">
                <a:latin typeface="Abadi Extra Light" panose="020B0204020104020204" pitchFamily="34" charset="0"/>
              </a:rPr>
              <a:t>App to check the winning QR-code</a:t>
            </a:r>
          </a:p>
          <a:p>
            <a:pPr marL="285750" indent="-285750">
              <a:lnSpc>
                <a:spcPct val="150000"/>
              </a:lnSpc>
              <a:buFont typeface="Arial" panose="020B0604020202020204" pitchFamily="34" charset="0"/>
              <a:buChar char="•"/>
            </a:pPr>
            <a:r>
              <a:rPr lang="en-US" sz="1800" dirty="0">
                <a:latin typeface="Abadi Extra Light" panose="020B0204020104020204" pitchFamily="34" charset="0"/>
              </a:rPr>
              <a:t>Large selection of reveal games</a:t>
            </a:r>
          </a:p>
          <a:p>
            <a:pPr marL="285750" indent="-285750">
              <a:lnSpc>
                <a:spcPct val="150000"/>
              </a:lnSpc>
              <a:buFont typeface="Arial" panose="020B0604020202020204" pitchFamily="34" charset="0"/>
              <a:buChar char="•"/>
            </a:pPr>
            <a:r>
              <a:rPr lang="en-US" sz="1800" dirty="0">
                <a:latin typeface="Abadi Extra Light" panose="020B0204020104020204" pitchFamily="34" charset="0"/>
              </a:rPr>
              <a:t>Prize draw</a:t>
            </a:r>
          </a:p>
          <a:p>
            <a:pPr marL="285750" indent="-285750">
              <a:lnSpc>
                <a:spcPct val="150000"/>
              </a:lnSpc>
              <a:buFont typeface="Arial" panose="020B0604020202020204" pitchFamily="34" charset="0"/>
              <a:buChar char="•"/>
            </a:pPr>
            <a:r>
              <a:rPr lang="en-US" sz="1800" dirty="0">
                <a:latin typeface="Abadi Extra Light" panose="020B0204020104020204" pitchFamily="34" charset="0"/>
              </a:rPr>
              <a:t>Real time statistics</a:t>
            </a: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1" y="470627"/>
            <a:ext cx="5573743" cy="369332"/>
          </a:xfrm>
          <a:prstGeom prst="rect">
            <a:avLst/>
          </a:prstGeom>
          <a:solidFill>
            <a:srgbClr val="0E2F4C"/>
          </a:solidFill>
        </p:spPr>
        <p:txBody>
          <a:bodyPr wrap="square" rtlCol="0">
            <a:spAutoFit/>
          </a:bodyPr>
          <a:lstStyle/>
          <a:p>
            <a:r>
              <a:rPr lang="fr-FR" dirty="0">
                <a:solidFill>
                  <a:schemeClr val="bg1"/>
                </a:solidFill>
                <a:latin typeface="Geomanist Book" panose="02000503000000020004" pitchFamily="50" charset="0"/>
              </a:rPr>
              <a:t>Digital games</a:t>
            </a:r>
          </a:p>
        </p:txBody>
      </p:sp>
      <p:pic>
        <p:nvPicPr>
          <p:cNvPr id="8" name="Image 7">
            <a:extLst>
              <a:ext uri="{FF2B5EF4-FFF2-40B4-BE49-F238E27FC236}">
                <a16:creationId xmlns:a16="http://schemas.microsoft.com/office/drawing/2014/main" id="{82864F86-B2E6-4A60-8F28-D421934CC14C}"/>
              </a:ext>
            </a:extLst>
          </p:cNvPr>
          <p:cNvPicPr>
            <a:picLocks noChangeAspect="1"/>
          </p:cNvPicPr>
          <p:nvPr/>
        </p:nvPicPr>
        <p:blipFill rotWithShape="1">
          <a:blip r:embed="rId2"/>
          <a:srcRect l="3087" t="17932" r="74691" b="28420"/>
          <a:stretch/>
        </p:blipFill>
        <p:spPr>
          <a:xfrm>
            <a:off x="2055472" y="946298"/>
            <a:ext cx="3528760" cy="5679342"/>
          </a:xfrm>
          <a:prstGeom prst="rect">
            <a:avLst/>
          </a:prstGeom>
        </p:spPr>
      </p:pic>
    </p:spTree>
    <p:extLst>
      <p:ext uri="{BB962C8B-B14F-4D97-AF65-F5344CB8AC3E}">
        <p14:creationId xmlns:p14="http://schemas.microsoft.com/office/powerpoint/2010/main" val="3599023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10;&#10;Description générée automatiquement">
            <a:extLst>
              <a:ext uri="{FF2B5EF4-FFF2-40B4-BE49-F238E27FC236}">
                <a16:creationId xmlns:a16="http://schemas.microsoft.com/office/drawing/2014/main" id="{BD69E1B2-42ED-9CAB-93A9-2D339A15E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579" y="2064123"/>
            <a:ext cx="7543800" cy="4528505"/>
          </a:xfrm>
          <a:prstGeom prst="rect">
            <a:avLst/>
          </a:prstGeom>
        </p:spPr>
      </p:pic>
      <p:sp>
        <p:nvSpPr>
          <p:cNvPr id="8" name="ZoneTexte 7">
            <a:extLst>
              <a:ext uri="{FF2B5EF4-FFF2-40B4-BE49-F238E27FC236}">
                <a16:creationId xmlns:a16="http://schemas.microsoft.com/office/drawing/2014/main" id="{703F08FB-AA4C-2FC4-59BD-C04BB115E80B}"/>
              </a:ext>
            </a:extLst>
          </p:cNvPr>
          <p:cNvSpPr txBox="1"/>
          <p:nvPr/>
        </p:nvSpPr>
        <p:spPr>
          <a:xfrm>
            <a:off x="8330610" y="598516"/>
            <a:ext cx="3505200" cy="5093830"/>
          </a:xfrm>
          <a:prstGeom prst="rect">
            <a:avLst/>
          </a:prstGeom>
          <a:noFill/>
        </p:spPr>
        <p:txBody>
          <a:bodyPr wrap="square" rtlCol="0">
            <a:spAutoFit/>
          </a:bodyPr>
          <a:lstStyle/>
          <a:p>
            <a:pPr marL="342900" indent="-342900">
              <a:lnSpc>
                <a:spcPts val="2800"/>
              </a:lnSpc>
              <a:buFont typeface="Arial" panose="020B0604020202020204" pitchFamily="34" charset="0"/>
              <a:buChar char="•"/>
            </a:pPr>
            <a:r>
              <a:rPr lang="en-US" sz="2000" dirty="0">
                <a:latin typeface="Abadi Extra Light" panose="020B0204020104020204" pitchFamily="34" charset="0"/>
              </a:rPr>
              <a:t>Gaming terminal rental </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Digital game creation</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Push </a:t>
            </a:r>
            <a:r>
              <a:rPr lang="en-US" sz="2000" dirty="0" err="1">
                <a:latin typeface="Abadi Extra Light" panose="020B0204020104020204" pitchFamily="34" charset="0"/>
              </a:rPr>
              <a:t>sms</a:t>
            </a:r>
            <a:endParaRPr lang="en-US" sz="2000" dirty="0">
              <a:latin typeface="Abadi Extra Light" panose="020B0204020104020204" pitchFamily="34" charset="0"/>
            </a:endParaRPr>
          </a:p>
          <a:p>
            <a:pPr marL="342900" indent="-342900">
              <a:lnSpc>
                <a:spcPts val="2800"/>
              </a:lnSpc>
              <a:buFont typeface="Arial" panose="020B0604020202020204" pitchFamily="34" charset="0"/>
              <a:buChar char="•"/>
            </a:pPr>
            <a:r>
              <a:rPr lang="en-US" sz="2000" dirty="0">
                <a:latin typeface="Abadi Extra Light" panose="020B0204020104020204" pitchFamily="34" charset="0"/>
              </a:rPr>
              <a:t>Emailing</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Hostesses and animators</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Sourcing of prizes</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Management of prizes</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Game rules</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Graphic design</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Scorecards </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Delivery and collection</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24-hour hotline</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On-site maintenance</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Turnkey operation</a:t>
            </a:r>
            <a:endParaRPr lang="fr-FR" sz="2000" dirty="0">
              <a:latin typeface="Abadi Extra Light" panose="020B0204020104020204" pitchFamily="34" charset="0"/>
            </a:endParaRPr>
          </a:p>
        </p:txBody>
      </p:sp>
      <p:sp>
        <p:nvSpPr>
          <p:cNvPr id="9" name="ZoneTexte 8">
            <a:extLst>
              <a:ext uri="{FF2B5EF4-FFF2-40B4-BE49-F238E27FC236}">
                <a16:creationId xmlns:a16="http://schemas.microsoft.com/office/drawing/2014/main" id="{CCCF7FB1-3987-8F6B-3660-0BDA16CF2909}"/>
              </a:ext>
            </a:extLst>
          </p:cNvPr>
          <p:cNvSpPr txBox="1"/>
          <p:nvPr/>
        </p:nvSpPr>
        <p:spPr>
          <a:xfrm>
            <a:off x="1032981" y="470627"/>
            <a:ext cx="5573743" cy="369332"/>
          </a:xfrm>
          <a:prstGeom prst="rect">
            <a:avLst/>
          </a:prstGeom>
          <a:solidFill>
            <a:srgbClr val="0E2F4C"/>
          </a:solidFill>
        </p:spPr>
        <p:txBody>
          <a:bodyPr wrap="square" rtlCol="0">
            <a:spAutoFit/>
          </a:bodyPr>
          <a:lstStyle/>
          <a:p>
            <a:r>
              <a:rPr lang="fr-FR" dirty="0">
                <a:solidFill>
                  <a:schemeClr val="bg1"/>
                </a:solidFill>
                <a:latin typeface="Geomanist Book" panose="02000503000000020004" pitchFamily="50" charset="0"/>
              </a:rPr>
              <a:t>Our services</a:t>
            </a:r>
          </a:p>
        </p:txBody>
      </p:sp>
    </p:spTree>
    <p:extLst>
      <p:ext uri="{BB962C8B-B14F-4D97-AF65-F5344CB8AC3E}">
        <p14:creationId xmlns:p14="http://schemas.microsoft.com/office/powerpoint/2010/main" val="1023539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6E5E8E3-2285-6D8A-B4B6-BF38183E07D4}"/>
              </a:ext>
            </a:extLst>
          </p:cNvPr>
          <p:cNvPicPr>
            <a:picLocks noChangeAspect="1"/>
          </p:cNvPicPr>
          <p:nvPr/>
        </p:nvPicPr>
        <p:blipFill rotWithShape="1">
          <a:blip r:embed="rId2"/>
          <a:srcRect l="24320" t="47778" r="33704" b="16667"/>
          <a:stretch/>
        </p:blipFill>
        <p:spPr>
          <a:xfrm>
            <a:off x="722756" y="1386517"/>
            <a:ext cx="7233792" cy="4084965"/>
          </a:xfrm>
          <a:prstGeom prst="rect">
            <a:avLst/>
          </a:prstGeom>
        </p:spPr>
      </p:pic>
      <p:sp>
        <p:nvSpPr>
          <p:cNvPr id="3" name="ZoneTexte 2">
            <a:extLst>
              <a:ext uri="{FF2B5EF4-FFF2-40B4-BE49-F238E27FC236}">
                <a16:creationId xmlns:a16="http://schemas.microsoft.com/office/drawing/2014/main" id="{FA8D4021-8E70-E48B-4868-9973252A304A}"/>
              </a:ext>
            </a:extLst>
          </p:cNvPr>
          <p:cNvSpPr txBox="1"/>
          <p:nvPr/>
        </p:nvSpPr>
        <p:spPr>
          <a:xfrm>
            <a:off x="1032981" y="470627"/>
            <a:ext cx="5573743" cy="369332"/>
          </a:xfrm>
          <a:prstGeom prst="rect">
            <a:avLst/>
          </a:prstGeom>
          <a:solidFill>
            <a:srgbClr val="0E2F4C"/>
          </a:solidFill>
        </p:spPr>
        <p:txBody>
          <a:bodyPr wrap="square" rtlCol="0">
            <a:spAutoFit/>
          </a:bodyPr>
          <a:lstStyle/>
          <a:p>
            <a:r>
              <a:rPr lang="fr-FR" dirty="0">
                <a:solidFill>
                  <a:schemeClr val="bg1"/>
                </a:solidFill>
                <a:latin typeface="Geomanist Book" panose="02000503000000020004" pitchFamily="50" charset="0"/>
              </a:rPr>
              <a:t>KPI / </a:t>
            </a:r>
            <a:r>
              <a:rPr lang="fr-FR" dirty="0" err="1">
                <a:solidFill>
                  <a:schemeClr val="bg1"/>
                </a:solidFill>
                <a:latin typeface="Geomanist Book" panose="02000503000000020004" pitchFamily="50" charset="0"/>
              </a:rPr>
              <a:t>statistical</a:t>
            </a:r>
            <a:r>
              <a:rPr lang="fr-FR" dirty="0">
                <a:solidFill>
                  <a:schemeClr val="bg1"/>
                </a:solidFill>
                <a:latin typeface="Geomanist Book" panose="02000503000000020004" pitchFamily="50" charset="0"/>
              </a:rPr>
              <a:t> monitoring</a:t>
            </a:r>
          </a:p>
        </p:txBody>
      </p:sp>
      <p:sp>
        <p:nvSpPr>
          <p:cNvPr id="4" name="ZoneTexte 3">
            <a:extLst>
              <a:ext uri="{FF2B5EF4-FFF2-40B4-BE49-F238E27FC236}">
                <a16:creationId xmlns:a16="http://schemas.microsoft.com/office/drawing/2014/main" id="{14AFF347-9266-169E-52FF-246FFE803EBC}"/>
              </a:ext>
            </a:extLst>
          </p:cNvPr>
          <p:cNvSpPr txBox="1"/>
          <p:nvPr/>
        </p:nvSpPr>
        <p:spPr>
          <a:xfrm>
            <a:off x="8256182" y="2677447"/>
            <a:ext cx="3505200" cy="1144031"/>
          </a:xfrm>
          <a:prstGeom prst="rect">
            <a:avLst/>
          </a:prstGeom>
          <a:noFill/>
        </p:spPr>
        <p:txBody>
          <a:bodyPr wrap="square" rtlCol="0">
            <a:spAutoFit/>
          </a:bodyPr>
          <a:lstStyle/>
          <a:p>
            <a:pPr marL="342900" indent="-342900">
              <a:lnSpc>
                <a:spcPts val="2800"/>
              </a:lnSpc>
              <a:buFont typeface="Arial" panose="020B0604020202020204" pitchFamily="34" charset="0"/>
              <a:buChar char="•"/>
            </a:pPr>
            <a:r>
              <a:rPr lang="en-US" sz="2000" dirty="0">
                <a:latin typeface="Abadi Extra Light" panose="020B0204020104020204" pitchFamily="34" charset="0"/>
              </a:rPr>
              <a:t>On mobile and desktop app</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Customized indicators</a:t>
            </a:r>
          </a:p>
          <a:p>
            <a:pPr marL="342900" indent="-342900">
              <a:lnSpc>
                <a:spcPts val="2800"/>
              </a:lnSpc>
              <a:buFont typeface="Arial" panose="020B0604020202020204" pitchFamily="34" charset="0"/>
              <a:buChar char="•"/>
            </a:pPr>
            <a:r>
              <a:rPr lang="en-US" sz="2000" dirty="0">
                <a:latin typeface="Abadi Extra Light" panose="020B0204020104020204" pitchFamily="34" charset="0"/>
              </a:rPr>
              <a:t>Real time</a:t>
            </a:r>
          </a:p>
        </p:txBody>
      </p:sp>
    </p:spTree>
    <p:extLst>
      <p:ext uri="{BB962C8B-B14F-4D97-AF65-F5344CB8AC3E}">
        <p14:creationId xmlns:p14="http://schemas.microsoft.com/office/powerpoint/2010/main" val="4124551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3BFF62E4-699D-4820-8623-B5D2583F5F1E}"/>
              </a:ext>
            </a:extLst>
          </p:cNvPr>
          <p:cNvSpPr>
            <a:spLocks noGrp="1"/>
          </p:cNvSpPr>
          <p:nvPr>
            <p:ph type="sldNum" sz="quarter" idx="7"/>
          </p:nvPr>
        </p:nvSpPr>
        <p:spPr>
          <a:xfrm>
            <a:off x="13167361" y="9566910"/>
            <a:ext cx="4206240" cy="514350"/>
          </a:xfrm>
          <a:prstGeom prst="rect">
            <a:avLst/>
          </a:prstGeom>
        </p:spPr>
        <p:txBody>
          <a:bodyPr wrap="square" lIns="0" tIns="0" rIns="0" bIns="0">
            <a:spAutoFit/>
          </a:bodyPr>
          <a:lstStyle>
            <a:defPPr>
              <a:defRPr lang="fr-FR"/>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24</a:t>
            </a:fld>
            <a:endParaRPr lang="fr-FR" dirty="0">
              <a:solidFill>
                <a:schemeClr val="bg1"/>
              </a:solidFill>
            </a:endParaRPr>
          </a:p>
        </p:txBody>
      </p:sp>
      <p:sp>
        <p:nvSpPr>
          <p:cNvPr id="16" name="object 10">
            <a:extLst>
              <a:ext uri="{FF2B5EF4-FFF2-40B4-BE49-F238E27FC236}">
                <a16:creationId xmlns:a16="http://schemas.microsoft.com/office/drawing/2014/main" id="{97CFDB10-B2C1-D907-F8C5-8779935ED238}"/>
              </a:ext>
            </a:extLst>
          </p:cNvPr>
          <p:cNvSpPr txBox="1">
            <a:spLocks noGrp="1"/>
          </p:cNvSpPr>
          <p:nvPr>
            <p:ph type="title"/>
          </p:nvPr>
        </p:nvSpPr>
        <p:spPr>
          <a:xfrm>
            <a:off x="596822" y="607601"/>
            <a:ext cx="4596225" cy="1116117"/>
          </a:xfrm>
          <a:prstGeom prst="rect">
            <a:avLst/>
          </a:prstGeom>
        </p:spPr>
        <p:txBody>
          <a:bodyPr vert="horz" wrap="square" lIns="0" tIns="8043" rIns="0" bIns="0" rtlCol="0" anchor="ctr">
            <a:spAutoFit/>
          </a:bodyPr>
          <a:lstStyle/>
          <a:p>
            <a:pPr marL="8467">
              <a:lnSpc>
                <a:spcPct val="100000"/>
              </a:lnSpc>
              <a:spcBef>
                <a:spcPts val="63"/>
              </a:spcBef>
            </a:pPr>
            <a:r>
              <a:rPr sz="2400" dirty="0">
                <a:solidFill>
                  <a:schemeClr val="bg1"/>
                </a:solidFill>
                <a:latin typeface="Geomanist Light" panose="02000503000000020004" pitchFamily="50" charset="0"/>
                <a:ea typeface="+mn-ea"/>
                <a:cs typeface="Arial" panose="020B0604020202020204" pitchFamily="34" charset="0"/>
              </a:rPr>
              <a:t>La borne </a:t>
            </a:r>
            <a:r>
              <a:rPr lang="fr-FR" sz="2400" dirty="0">
                <a:solidFill>
                  <a:schemeClr val="bg1"/>
                </a:solidFill>
                <a:latin typeface="Geomanist Light" panose="02000503000000020004" pitchFamily="50" charset="0"/>
                <a:ea typeface="+mn-ea"/>
                <a:cs typeface="Arial" panose="020B0604020202020204" pitchFamily="34" charset="0"/>
              </a:rPr>
              <a:t>totem</a:t>
            </a:r>
            <a:br>
              <a:rPr lang="fr-FR" sz="2400" dirty="0">
                <a:solidFill>
                  <a:schemeClr val="bg1"/>
                </a:solidFill>
                <a:latin typeface="Geomanist Light" panose="02000503000000020004" pitchFamily="50" charset="0"/>
                <a:ea typeface="+mn-ea"/>
                <a:cs typeface="Arial" panose="020B0604020202020204" pitchFamily="34" charset="0"/>
              </a:rPr>
            </a:br>
            <a:br>
              <a:rPr lang="fr-FR" sz="1600" dirty="0">
                <a:solidFill>
                  <a:schemeClr val="bg1"/>
                </a:solidFill>
                <a:latin typeface="Geomanist Light" panose="02000503000000020004" pitchFamily="50" charset="0"/>
                <a:ea typeface="+mn-ea"/>
                <a:cs typeface="Arial" panose="020B0604020202020204" pitchFamily="34" charset="0"/>
              </a:rPr>
            </a:br>
            <a:r>
              <a:rPr lang="fr-FR" sz="1600" dirty="0">
                <a:solidFill>
                  <a:schemeClr val="bg1"/>
                </a:solidFill>
                <a:latin typeface="Geomanist Light" panose="02000503000000020004" pitchFamily="50" charset="0"/>
                <a:ea typeface="+mn-ea"/>
                <a:cs typeface="Arial" panose="020B0604020202020204" pitchFamily="34" charset="0"/>
              </a:rPr>
              <a:t>- pour les opérations locales et régionales</a:t>
            </a:r>
            <a:br>
              <a:rPr lang="fr-FR" sz="1600" dirty="0">
                <a:solidFill>
                  <a:schemeClr val="bg1"/>
                </a:solidFill>
                <a:latin typeface="Geomanist Light" panose="02000503000000020004" pitchFamily="50" charset="0"/>
                <a:ea typeface="+mn-ea"/>
                <a:cs typeface="Arial" panose="020B0604020202020204" pitchFamily="34" charset="0"/>
              </a:rPr>
            </a:br>
            <a:r>
              <a:rPr lang="fr-FR" sz="1600" dirty="0">
                <a:solidFill>
                  <a:schemeClr val="bg1"/>
                </a:solidFill>
                <a:latin typeface="Geomanist Light" panose="02000503000000020004" pitchFamily="50" charset="0"/>
                <a:ea typeface="+mn-ea"/>
                <a:cs typeface="Arial" panose="020B0604020202020204" pitchFamily="34" charset="0"/>
              </a:rPr>
              <a:t>- pour les marques</a:t>
            </a:r>
            <a:endParaRPr sz="1600" dirty="0">
              <a:solidFill>
                <a:schemeClr val="bg1"/>
              </a:solidFill>
              <a:latin typeface="Geomanist Light" panose="02000503000000020004" pitchFamily="50" charset="0"/>
              <a:ea typeface="+mn-ea"/>
              <a:cs typeface="Arial" panose="020B0604020202020204" pitchFamily="34" charset="0"/>
            </a:endParaRPr>
          </a:p>
        </p:txBody>
      </p:sp>
      <p:graphicFrame>
        <p:nvGraphicFramePr>
          <p:cNvPr id="6" name="Objet 5">
            <a:extLst>
              <a:ext uri="{FF2B5EF4-FFF2-40B4-BE49-F238E27FC236}">
                <a16:creationId xmlns:a16="http://schemas.microsoft.com/office/drawing/2014/main" id="{49C71376-65CD-B29D-6939-C55A4429A3A6}"/>
              </a:ext>
            </a:extLst>
          </p:cNvPr>
          <p:cNvGraphicFramePr>
            <a:graphicFrameLocks noChangeAspect="1"/>
          </p:cNvGraphicFramePr>
          <p:nvPr>
            <p:extLst>
              <p:ext uri="{D42A27DB-BD31-4B8C-83A1-F6EECF244321}">
                <p14:modId xmlns:p14="http://schemas.microsoft.com/office/powerpoint/2010/main" val="3620963237"/>
              </p:ext>
            </p:extLst>
          </p:nvPr>
        </p:nvGraphicFramePr>
        <p:xfrm>
          <a:off x="3567703" y="2971800"/>
          <a:ext cx="5056593" cy="914400"/>
        </p:xfrm>
        <a:graphic>
          <a:graphicData uri="http://schemas.openxmlformats.org/presentationml/2006/ole">
            <mc:AlternateContent xmlns:mc="http://schemas.openxmlformats.org/markup-compatibility/2006">
              <mc:Choice xmlns:v="urn:schemas-microsoft-com:vml" Requires="v">
                <p:oleObj name="Acrobat Document" r:id="rId2" imgW="7619711" imgH="1377771" progId="Acrobat.Document.DC">
                  <p:embed/>
                </p:oleObj>
              </mc:Choice>
              <mc:Fallback>
                <p:oleObj name="Acrobat Document" r:id="rId2" imgW="7619711" imgH="1377771" progId="Acrobat.Document.DC">
                  <p:embed/>
                  <p:pic>
                    <p:nvPicPr>
                      <p:cNvPr id="3" name="Objet 2">
                        <a:extLst>
                          <a:ext uri="{FF2B5EF4-FFF2-40B4-BE49-F238E27FC236}">
                            <a16:creationId xmlns:a16="http://schemas.microsoft.com/office/drawing/2014/main" id="{64C21E64-0DAD-E463-9675-14C880D67393}"/>
                          </a:ext>
                        </a:extLst>
                      </p:cNvPr>
                      <p:cNvPicPr/>
                      <p:nvPr/>
                    </p:nvPicPr>
                    <p:blipFill>
                      <a:blip r:embed="rId3"/>
                      <a:stretch>
                        <a:fillRect/>
                      </a:stretch>
                    </p:blipFill>
                    <p:spPr>
                      <a:xfrm>
                        <a:off x="3567703" y="2971800"/>
                        <a:ext cx="5056593" cy="914400"/>
                      </a:xfrm>
                      <a:prstGeom prst="rect">
                        <a:avLst/>
                      </a:prstGeom>
                    </p:spPr>
                  </p:pic>
                </p:oleObj>
              </mc:Fallback>
            </mc:AlternateContent>
          </a:graphicData>
        </a:graphic>
      </p:graphicFrame>
    </p:spTree>
    <p:extLst>
      <p:ext uri="{BB962C8B-B14F-4D97-AF65-F5344CB8AC3E}">
        <p14:creationId xmlns:p14="http://schemas.microsoft.com/office/powerpoint/2010/main" val="4257138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5237018" y="1332047"/>
            <a:ext cx="6214247" cy="211641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latin typeface="Geomanist Light" panose="02000503000000020004" pitchFamily="50" charset="0"/>
                <a:cs typeface="Arial" panose="020B0604020202020204" pitchFamily="34" charset="0"/>
              </a:rPr>
              <a:t>Launching a new product</a:t>
            </a:r>
          </a:p>
          <a:p>
            <a:pPr marL="342900" indent="-342900">
              <a:lnSpc>
                <a:spcPct val="150000"/>
              </a:lnSpc>
              <a:buFont typeface="Arial" panose="020B0604020202020204" pitchFamily="34" charset="0"/>
              <a:buChar char="•"/>
            </a:pPr>
            <a:r>
              <a:rPr lang="en-US" dirty="0">
                <a:latin typeface="Geomanist Light" panose="02000503000000020004" pitchFamily="50" charset="0"/>
                <a:cs typeface="Arial" panose="020B0604020202020204" pitchFamily="34" charset="0"/>
              </a:rPr>
              <a:t>Boosting sales of a product</a:t>
            </a:r>
          </a:p>
          <a:p>
            <a:pPr marL="342900" indent="-342900">
              <a:lnSpc>
                <a:spcPct val="150000"/>
              </a:lnSpc>
              <a:buFont typeface="Arial" panose="020B0604020202020204" pitchFamily="34" charset="0"/>
              <a:buChar char="•"/>
            </a:pPr>
            <a:r>
              <a:rPr lang="en-US" dirty="0">
                <a:latin typeface="Geomanist Light" panose="02000503000000020004" pitchFamily="50" charset="0"/>
                <a:cs typeface="Arial" panose="020B0604020202020204" pitchFamily="34" charset="0"/>
              </a:rPr>
              <a:t>Animating a promotional stand (tasting...)</a:t>
            </a:r>
          </a:p>
          <a:p>
            <a:pPr marL="342900" indent="-342900">
              <a:lnSpc>
                <a:spcPct val="150000"/>
              </a:lnSpc>
              <a:buFont typeface="Arial" panose="020B0604020202020204" pitchFamily="34" charset="0"/>
              <a:buChar char="•"/>
            </a:pPr>
            <a:r>
              <a:rPr lang="en-US" dirty="0">
                <a:latin typeface="Geomanist Light" panose="02000503000000020004" pitchFamily="50" charset="0"/>
                <a:cs typeface="Arial" panose="020B0604020202020204" pitchFamily="34" charset="0"/>
              </a:rPr>
              <a:t>Giving visibility to the brand on social networks</a:t>
            </a:r>
          </a:p>
          <a:p>
            <a:pPr marL="342900" indent="-342900">
              <a:lnSpc>
                <a:spcPct val="150000"/>
              </a:lnSpc>
              <a:buFont typeface="Arial" panose="020B0604020202020204" pitchFamily="34" charset="0"/>
              <a:buChar char="•"/>
            </a:pPr>
            <a:r>
              <a:rPr lang="en-US" dirty="0">
                <a:latin typeface="Geomanist Light" panose="02000503000000020004" pitchFamily="50" charset="0"/>
                <a:cs typeface="Arial" panose="020B0604020202020204" pitchFamily="34" charset="0"/>
              </a:rPr>
              <a:t>Running a trade marketing campaign</a:t>
            </a: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1" y="470627"/>
            <a:ext cx="8602855"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The gaming terminal for a brand: what for?</a:t>
            </a:r>
          </a:p>
        </p:txBody>
      </p:sp>
      <p:pic>
        <p:nvPicPr>
          <p:cNvPr id="8" name="Image 7">
            <a:extLst>
              <a:ext uri="{FF2B5EF4-FFF2-40B4-BE49-F238E27FC236}">
                <a16:creationId xmlns:a16="http://schemas.microsoft.com/office/drawing/2014/main" id="{F7B7FA0D-B6BA-439D-C120-713CC8FDD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878" y="1115119"/>
            <a:ext cx="1822483" cy="5449582"/>
          </a:xfrm>
          <a:prstGeom prst="rect">
            <a:avLst/>
          </a:prstGeom>
        </p:spPr>
      </p:pic>
    </p:spTree>
    <p:extLst>
      <p:ext uri="{BB962C8B-B14F-4D97-AF65-F5344CB8AC3E}">
        <p14:creationId xmlns:p14="http://schemas.microsoft.com/office/powerpoint/2010/main" val="4577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6096000" y="1706121"/>
            <a:ext cx="5726504" cy="2893100"/>
          </a:xfrm>
          <a:prstGeom prst="rect">
            <a:avLst/>
          </a:prstGeom>
          <a:noFill/>
        </p:spPr>
        <p:txBody>
          <a:bodyPr wrap="square" rtlCol="0">
            <a:spAutoFit/>
          </a:bodyPr>
          <a:lstStyle/>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Context: New product "</a:t>
            </a:r>
            <a:r>
              <a:rPr lang="en-US" sz="1400" dirty="0" err="1">
                <a:latin typeface="Geomanist Light" panose="02000503000000020004" pitchFamily="50" charset="0"/>
                <a:cs typeface="Arial" panose="020B0604020202020204" pitchFamily="34" charset="0"/>
              </a:rPr>
              <a:t>Déodorant</a:t>
            </a:r>
            <a:r>
              <a:rPr lang="en-US" sz="1400" dirty="0">
                <a:latin typeface="Geomanist Light" panose="02000503000000020004" pitchFamily="50" charset="0"/>
                <a:cs typeface="Arial" panose="020B0604020202020204" pitchFamily="34" charset="0"/>
              </a:rPr>
              <a:t> </a:t>
            </a:r>
            <a:r>
              <a:rPr lang="en-US" sz="1400" dirty="0" err="1">
                <a:latin typeface="Geomanist Light" panose="02000503000000020004" pitchFamily="50" charset="0"/>
                <a:cs typeface="Arial" panose="020B0604020202020204" pitchFamily="34" charset="0"/>
              </a:rPr>
              <a:t>compressé</a:t>
            </a:r>
            <a:r>
              <a:rPr lang="en-US" sz="1400" dirty="0">
                <a:latin typeface="Geomanist Light" panose="02000503000000020004" pitchFamily="50" charset="0"/>
                <a:cs typeface="Arial" panose="020B0604020202020204" pitchFamily="34" charset="0"/>
              </a:rPr>
              <a:t>" promotion</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Objective: to introduce this product by attracting hypermarket customers to the stand located near the beauty section</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Device: 10 game terminals installed in 10 hypermarkets in France. A hostess near the terminal guides customers.</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Mechanics: to be allowed to play, the consumer must enter his details on the terminal. He knows immediately if he has won a prize.</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Logistics in charge of Promotion L&amp;H</a:t>
            </a: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1" y="470627"/>
            <a:ext cx="9406419"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Example of mechanics for the launch of a new product: the UNILEVER case (France) </a:t>
            </a:r>
          </a:p>
        </p:txBody>
      </p:sp>
      <p:pic>
        <p:nvPicPr>
          <p:cNvPr id="6" name="Image 5" descr="Une image contenant texte, intérieur, marché, compteur&#10;&#10;Description générée automatiquement">
            <a:extLst>
              <a:ext uri="{FF2B5EF4-FFF2-40B4-BE49-F238E27FC236}">
                <a16:creationId xmlns:a16="http://schemas.microsoft.com/office/drawing/2014/main" id="{F15A544C-CC97-C136-D6DC-F92AD23EC29D}"/>
              </a:ext>
            </a:extLst>
          </p:cNvPr>
          <p:cNvPicPr>
            <a:picLocks noChangeAspect="1"/>
          </p:cNvPicPr>
          <p:nvPr/>
        </p:nvPicPr>
        <p:blipFill rotWithShape="1">
          <a:blip r:embed="rId2">
            <a:extLst>
              <a:ext uri="{28A0092B-C50C-407E-A947-70E740481C1C}">
                <a14:useLocalDpi xmlns:a14="http://schemas.microsoft.com/office/drawing/2010/main" val="0"/>
              </a:ext>
            </a:extLst>
          </a:blip>
          <a:srcRect l="10426" r="7583"/>
          <a:stretch/>
        </p:blipFill>
        <p:spPr>
          <a:xfrm>
            <a:off x="0" y="1376383"/>
            <a:ext cx="5983827" cy="4105234"/>
          </a:xfrm>
          <a:prstGeom prst="rect">
            <a:avLst/>
          </a:prstGeom>
        </p:spPr>
      </p:pic>
    </p:spTree>
    <p:extLst>
      <p:ext uri="{BB962C8B-B14F-4D97-AF65-F5344CB8AC3E}">
        <p14:creationId xmlns:p14="http://schemas.microsoft.com/office/powerpoint/2010/main" val="851432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6096000" y="1551563"/>
            <a:ext cx="5726504" cy="3754874"/>
          </a:xfrm>
          <a:prstGeom prst="rect">
            <a:avLst/>
          </a:prstGeom>
          <a:noFill/>
        </p:spPr>
        <p:txBody>
          <a:bodyPr wrap="square" rtlCol="0">
            <a:spAutoFit/>
          </a:bodyPr>
          <a:lstStyle/>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Objective: to boost the referencing of MILNER products in supermarkets in the Barcelona area</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Device: roadshow in all the shopping </a:t>
            </a:r>
            <a:r>
              <a:rPr lang="en-US" sz="1400" dirty="0" err="1">
                <a:latin typeface="Geomanist Light" panose="02000503000000020004" pitchFamily="50" charset="0"/>
                <a:cs typeface="Arial" panose="020B0604020202020204" pitchFamily="34" charset="0"/>
              </a:rPr>
              <a:t>centres</a:t>
            </a:r>
            <a:r>
              <a:rPr lang="en-US" sz="1400" dirty="0">
                <a:latin typeface="Geomanist Light" panose="02000503000000020004" pitchFamily="50" charset="0"/>
                <a:cs typeface="Arial" panose="020B0604020202020204" pitchFamily="34" charset="0"/>
              </a:rPr>
              <a:t> in the Barcelona area with 5 terminals. A total of 30 events over 2 days (Friday and Saturday)</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Mechanics: a tasting stand is present in the supermarket of the gallery. If the consumer has bought MILNER products in the supermarket, he/she can play at the kiosk located in the gallery. A hostess checks his purchases against his receipt before playing. The consumer can immediately win discount vouchers to be used on future purchases of MILNER products in the supermarket.</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Logistics in charge of the Spanish agency</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Results : referencing +400%.</a:t>
            </a: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1" y="470627"/>
            <a:ext cx="9302510"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Example of a mechanism to boost brand sales: the MILNER case (Spain) </a:t>
            </a:r>
          </a:p>
        </p:txBody>
      </p:sp>
      <p:pic>
        <p:nvPicPr>
          <p:cNvPr id="6" name="Image 5" descr="Une image contenant texte, intérieur, magasin&#10;&#10;Description générée automatiquement">
            <a:extLst>
              <a:ext uri="{FF2B5EF4-FFF2-40B4-BE49-F238E27FC236}">
                <a16:creationId xmlns:a16="http://schemas.microsoft.com/office/drawing/2014/main" id="{CB8809DF-4271-61FC-E375-AA57B6E5F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3680"/>
            <a:ext cx="5960853" cy="4470640"/>
          </a:xfrm>
          <a:prstGeom prst="rect">
            <a:avLst/>
          </a:prstGeom>
        </p:spPr>
      </p:pic>
    </p:spTree>
    <p:extLst>
      <p:ext uri="{BB962C8B-B14F-4D97-AF65-F5344CB8AC3E}">
        <p14:creationId xmlns:p14="http://schemas.microsoft.com/office/powerpoint/2010/main" val="295023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6096000" y="1874727"/>
            <a:ext cx="5832764" cy="2893100"/>
          </a:xfrm>
          <a:prstGeom prst="rect">
            <a:avLst/>
          </a:prstGeom>
          <a:noFill/>
        </p:spPr>
        <p:txBody>
          <a:bodyPr wrap="square" rtlCol="0">
            <a:spAutoFit/>
          </a:bodyPr>
          <a:lstStyle/>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Objective: to launch the new range of yoghurts under the ACTIVIA brand (DANONE)</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Device: 10 mobile terminals visit about 50 hypermarkets in France. A tasting stand of ACTIVIA products near the kiosk and a hostess to animate the kiosk and the stand.</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Mechanics: all customers who pass by the stand can play at the terminal and find out if they have won instantly (wheel of luck animation).</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Prizes to be won: discount vouchers on ACTIVIA products, 1 year of ACTIVIA (limited to €70).</a:t>
            </a:r>
            <a:endParaRPr lang="fr-FR" sz="1400" dirty="0">
              <a:latin typeface="Geomanist Light" panose="02000503000000020004" pitchFamily="50" charset="0"/>
              <a:cs typeface="Arial" panose="020B0604020202020204" pitchFamily="34" charset="0"/>
            </a:endParaRP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1" y="470627"/>
            <a:ext cx="10029874"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Example of mechanics for the launch of a new range: the DANONE case (France) </a:t>
            </a:r>
          </a:p>
        </p:txBody>
      </p:sp>
      <p:pic>
        <p:nvPicPr>
          <p:cNvPr id="4" name="Image 3" descr="Une image contenant texte, vert, cabane, conteneur&#10;&#10;Description générée automatiquement">
            <a:extLst>
              <a:ext uri="{FF2B5EF4-FFF2-40B4-BE49-F238E27FC236}">
                <a16:creationId xmlns:a16="http://schemas.microsoft.com/office/drawing/2014/main" id="{0CFDC26F-BC90-2CBA-E566-0E2FB36F2F3D}"/>
              </a:ext>
            </a:extLst>
          </p:cNvPr>
          <p:cNvPicPr>
            <a:picLocks noChangeAspect="1"/>
          </p:cNvPicPr>
          <p:nvPr/>
        </p:nvPicPr>
        <p:blipFill rotWithShape="1">
          <a:blip r:embed="rId2">
            <a:extLst>
              <a:ext uri="{28A0092B-C50C-407E-A947-70E740481C1C}">
                <a14:useLocalDpi xmlns:a14="http://schemas.microsoft.com/office/drawing/2010/main" val="0"/>
              </a:ext>
            </a:extLst>
          </a:blip>
          <a:srcRect r="14128"/>
          <a:stretch/>
        </p:blipFill>
        <p:spPr>
          <a:xfrm>
            <a:off x="0" y="1022072"/>
            <a:ext cx="5389418" cy="3530311"/>
          </a:xfrm>
          <a:prstGeom prst="rect">
            <a:avLst/>
          </a:prstGeom>
        </p:spPr>
      </p:pic>
      <p:pic>
        <p:nvPicPr>
          <p:cNvPr id="6" name="Image 5">
            <a:extLst>
              <a:ext uri="{FF2B5EF4-FFF2-40B4-BE49-F238E27FC236}">
                <a16:creationId xmlns:a16="http://schemas.microsoft.com/office/drawing/2014/main" id="{0A5DB905-E6BA-BF0A-E238-BABAC846F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34496"/>
            <a:ext cx="2129747" cy="1197398"/>
          </a:xfrm>
          <a:prstGeom prst="rect">
            <a:avLst/>
          </a:prstGeom>
        </p:spPr>
      </p:pic>
    </p:spTree>
    <p:extLst>
      <p:ext uri="{BB962C8B-B14F-4D97-AF65-F5344CB8AC3E}">
        <p14:creationId xmlns:p14="http://schemas.microsoft.com/office/powerpoint/2010/main" val="3627232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5576454" y="1733830"/>
            <a:ext cx="5726504" cy="2677656"/>
          </a:xfrm>
          <a:prstGeom prst="rect">
            <a:avLst/>
          </a:prstGeom>
          <a:noFill/>
        </p:spPr>
        <p:txBody>
          <a:bodyPr wrap="square" rtlCol="0">
            <a:spAutoFit/>
          </a:bodyPr>
          <a:lstStyle/>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Objective: to boost COCA-COLA sales in hypermarkets and burgers sales in the fast-food outlet in the shopping mall</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Device: 20 terminals in several hypermarkets in France</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Mechanics: after passing through the checkout, the consumer scans the barcode of the COCA-COLA bottle they have purchased in the shop. His winnings are revealed instantly.</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In the fast-food outlet, they win 1 free bottle of COCA-COLA if they buy a full menu, or a free burger if they buy a bottle of COCA-COLA.</a:t>
            </a: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1" y="470627"/>
            <a:ext cx="9406419"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Example of a trade marketing mechanism: the COCA-COLA case (France) </a:t>
            </a:r>
          </a:p>
        </p:txBody>
      </p:sp>
      <p:pic>
        <p:nvPicPr>
          <p:cNvPr id="4" name="Image 3">
            <a:extLst>
              <a:ext uri="{FF2B5EF4-FFF2-40B4-BE49-F238E27FC236}">
                <a16:creationId xmlns:a16="http://schemas.microsoft.com/office/drawing/2014/main" id="{46BF0ECE-D819-EF5C-0ECF-1880EAE2F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0852" y="839959"/>
            <a:ext cx="1791875" cy="5625555"/>
          </a:xfrm>
          <a:prstGeom prst="rect">
            <a:avLst/>
          </a:prstGeom>
        </p:spPr>
      </p:pic>
    </p:spTree>
    <p:extLst>
      <p:ext uri="{BB962C8B-B14F-4D97-AF65-F5344CB8AC3E}">
        <p14:creationId xmlns:p14="http://schemas.microsoft.com/office/powerpoint/2010/main" val="2776190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6096000" y="1896121"/>
            <a:ext cx="5726504" cy="2893100"/>
          </a:xfrm>
          <a:prstGeom prst="rect">
            <a:avLst/>
          </a:prstGeom>
          <a:noFill/>
        </p:spPr>
        <p:txBody>
          <a:bodyPr wrap="square" rtlCol="0">
            <a:spAutoFit/>
          </a:bodyPr>
          <a:lstStyle/>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Context: Miss </a:t>
            </a:r>
            <a:r>
              <a:rPr lang="en-US" sz="1400" dirty="0" err="1">
                <a:latin typeface="Geomanist Light" panose="02000503000000020004" pitchFamily="50" charset="0"/>
                <a:cs typeface="Arial" panose="020B0604020202020204" pitchFamily="34" charset="0"/>
              </a:rPr>
              <a:t>Orangina</a:t>
            </a:r>
            <a:r>
              <a:rPr lang="en-US" sz="1400" dirty="0">
                <a:latin typeface="Geomanist Light" panose="02000503000000020004" pitchFamily="50" charset="0"/>
                <a:cs typeface="Arial" panose="020B0604020202020204" pitchFamily="34" charset="0"/>
              </a:rPr>
              <a:t> Cameroon 2020 election</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Objective: to boost sales and brand awareness</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Device: 4 terminals installed in 4 supermarkets in Cameroon</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Mechanics: to access the game, the customer has to scan his receipt and the barcode present on the bottle of </a:t>
            </a:r>
            <a:r>
              <a:rPr lang="en-US" sz="1400" dirty="0" err="1">
                <a:latin typeface="Geomanist Light" panose="02000503000000020004" pitchFamily="50" charset="0"/>
                <a:cs typeface="Arial" panose="020B0604020202020204" pitchFamily="34" charset="0"/>
              </a:rPr>
              <a:t>Orangina</a:t>
            </a:r>
            <a:r>
              <a:rPr lang="en-US" sz="1400" dirty="0">
                <a:latin typeface="Geomanist Light" panose="02000503000000020004" pitchFamily="50" charset="0"/>
                <a:cs typeface="Arial" panose="020B0604020202020204" pitchFamily="34" charset="0"/>
              </a:rPr>
              <a:t> bought in the shop on the terminal. They must then fill in a form before voting for the miss of their choice and obtain a discount voucher to be used at the checkout (100% winner). They then receive a confirmation message of their vote by text message which they can share on Facebook to create a buzz.</a:t>
            </a:r>
            <a:endParaRPr lang="fr-FR" sz="1400" dirty="0">
              <a:latin typeface="Geomanist Light" panose="02000503000000020004" pitchFamily="50" charset="0"/>
              <a:cs typeface="Arial" panose="020B0604020202020204" pitchFamily="34" charset="0"/>
            </a:endParaRP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0" y="470627"/>
            <a:ext cx="11159019"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Example of a mechanism to boost sales and brand awareness: the ORANGINA case (Cameroon) </a:t>
            </a:r>
            <a:endParaRPr lang="fr-FR" dirty="0">
              <a:solidFill>
                <a:schemeClr val="bg1"/>
              </a:solidFill>
              <a:latin typeface="Geomanist Book" panose="02000503000000020004" pitchFamily="50" charset="0"/>
            </a:endParaRPr>
          </a:p>
        </p:txBody>
      </p:sp>
      <p:pic>
        <p:nvPicPr>
          <p:cNvPr id="6" name="Image 5" descr="Une image contenant texte, extérieur&#10;&#10;Description générée automatiquement">
            <a:extLst>
              <a:ext uri="{FF2B5EF4-FFF2-40B4-BE49-F238E27FC236}">
                <a16:creationId xmlns:a16="http://schemas.microsoft.com/office/drawing/2014/main" id="{2BEBCF00-8195-A815-2531-24D9BD8D8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259" y="962717"/>
            <a:ext cx="4279288" cy="2418425"/>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1A96CC3D-CDA5-B368-5BAA-BD785B285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258" y="3545462"/>
            <a:ext cx="4279289" cy="2404394"/>
          </a:xfrm>
          <a:prstGeom prst="rect">
            <a:avLst/>
          </a:prstGeom>
        </p:spPr>
      </p:pic>
    </p:spTree>
    <p:extLst>
      <p:ext uri="{BB962C8B-B14F-4D97-AF65-F5344CB8AC3E}">
        <p14:creationId xmlns:p14="http://schemas.microsoft.com/office/powerpoint/2010/main" val="347577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ACD224-4767-49EE-A143-BF5CFEFC7E41}"/>
              </a:ext>
            </a:extLst>
          </p:cNvPr>
          <p:cNvSpPr txBox="1"/>
          <p:nvPr/>
        </p:nvSpPr>
        <p:spPr>
          <a:xfrm>
            <a:off x="6096000" y="1941583"/>
            <a:ext cx="5726504" cy="2677656"/>
          </a:xfrm>
          <a:prstGeom prst="rect">
            <a:avLst/>
          </a:prstGeom>
          <a:noFill/>
        </p:spPr>
        <p:txBody>
          <a:bodyPr wrap="square" rtlCol="0">
            <a:spAutoFit/>
          </a:bodyPr>
          <a:lstStyle/>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Objective: to promote the brands of the company SAVENCIA FROMAGE &amp; DAIRY (formerly BONGRAIN)</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Device: 2 terminals installed in 2 hypermarkets near a cheese tasting stand of the group's different brands. A hostess near the kiosk guides the customers.</a:t>
            </a:r>
          </a:p>
          <a:p>
            <a:pPr marL="342900" indent="-342900">
              <a:buFont typeface="Arial" panose="020B0604020202020204" pitchFamily="34" charset="0"/>
              <a:buChar char="•"/>
            </a:pPr>
            <a:endParaRPr lang="en-US" sz="1400" dirty="0">
              <a:latin typeface="Geomanist Light" panose="02000503000000020004" pitchFamily="50" charset="0"/>
              <a:cs typeface="Arial" panose="020B0604020202020204" pitchFamily="34" charset="0"/>
            </a:endParaRPr>
          </a:p>
          <a:p>
            <a:pPr marL="342900" indent="-342900">
              <a:buFont typeface="Arial" panose="020B0604020202020204" pitchFamily="34" charset="0"/>
              <a:buChar char="•"/>
            </a:pPr>
            <a:r>
              <a:rPr lang="en-US" sz="1400" dirty="0">
                <a:latin typeface="Geomanist Light" panose="02000503000000020004" pitchFamily="50" charset="0"/>
                <a:cs typeface="Arial" panose="020B0604020202020204" pitchFamily="34" charset="0"/>
              </a:rPr>
              <a:t>Mechanics: the hostess distributes game coupons to customers passing in the central path of the hypermarket. The customer inserts the coupon in the terminal and finds out instantly if he or she has won a discount coupon on one of the partner brands' products.</a:t>
            </a:r>
          </a:p>
        </p:txBody>
      </p:sp>
      <p:sp>
        <p:nvSpPr>
          <p:cNvPr id="5" name="ZoneTexte 4">
            <a:extLst>
              <a:ext uri="{FF2B5EF4-FFF2-40B4-BE49-F238E27FC236}">
                <a16:creationId xmlns:a16="http://schemas.microsoft.com/office/drawing/2014/main" id="{DEC7C5EA-2B8B-455E-B93F-00B81F6E7D78}"/>
              </a:ext>
            </a:extLst>
          </p:cNvPr>
          <p:cNvSpPr txBox="1"/>
          <p:nvPr/>
        </p:nvSpPr>
        <p:spPr>
          <a:xfrm>
            <a:off x="1032980" y="470627"/>
            <a:ext cx="11159019" cy="369332"/>
          </a:xfrm>
          <a:prstGeom prst="rect">
            <a:avLst/>
          </a:prstGeom>
          <a:solidFill>
            <a:srgbClr val="0E2F4C"/>
          </a:solidFill>
        </p:spPr>
        <p:txBody>
          <a:bodyPr wrap="square" rtlCol="0">
            <a:spAutoFit/>
          </a:bodyPr>
          <a:lstStyle/>
          <a:p>
            <a:r>
              <a:rPr lang="en-US" dirty="0">
                <a:solidFill>
                  <a:schemeClr val="bg1"/>
                </a:solidFill>
                <a:latin typeface="Geomanist Book" panose="02000503000000020004" pitchFamily="50" charset="0"/>
              </a:rPr>
              <a:t>Example of a mechanism to increase brand awareness: the BONGRAIN case (France)</a:t>
            </a:r>
          </a:p>
        </p:txBody>
      </p:sp>
      <p:pic>
        <p:nvPicPr>
          <p:cNvPr id="4" name="Image 3" descr="Une image contenant texte, intérieur&#10;&#10;Description générée automatiquement">
            <a:extLst>
              <a:ext uri="{FF2B5EF4-FFF2-40B4-BE49-F238E27FC236}">
                <a16:creationId xmlns:a16="http://schemas.microsoft.com/office/drawing/2014/main" id="{B0B4E7B9-6279-3D28-F7C5-D082FCE5E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3207"/>
            <a:ext cx="5775447" cy="4331585"/>
          </a:xfrm>
          <a:prstGeom prst="rect">
            <a:avLst/>
          </a:prstGeom>
        </p:spPr>
      </p:pic>
    </p:spTree>
    <p:extLst>
      <p:ext uri="{BB962C8B-B14F-4D97-AF65-F5344CB8AC3E}">
        <p14:creationId xmlns:p14="http://schemas.microsoft.com/office/powerpoint/2010/main" val="33059534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2087</TotalTime>
  <Words>2563</Words>
  <Application>Microsoft Office PowerPoint</Application>
  <PresentationFormat>Grand écran</PresentationFormat>
  <Paragraphs>199</Paragraphs>
  <Slides>24</Slides>
  <Notes>1</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24</vt:i4>
      </vt:variant>
    </vt:vector>
  </HeadingPairs>
  <TitlesOfParts>
    <vt:vector size="33" baseType="lpstr">
      <vt:lpstr>Abadi Extra Light</vt:lpstr>
      <vt:lpstr>Arial</vt:lpstr>
      <vt:lpstr>Calibri</vt:lpstr>
      <vt:lpstr>Calibri Light</vt:lpstr>
      <vt:lpstr>Geomanist Book</vt:lpstr>
      <vt:lpstr>Geomanist Light</vt:lpstr>
      <vt:lpstr>Leelawadee</vt:lpstr>
      <vt:lpstr>Thème Office</vt:lpstr>
      <vt:lpstr>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digital gaming terminal</vt:lpstr>
      <vt:lpstr>The totem terminal</vt:lpstr>
      <vt:lpstr>Présentation PowerPoint</vt:lpstr>
      <vt:lpstr>Présentation PowerPoint</vt:lpstr>
      <vt:lpstr>Présentation PowerPoint</vt:lpstr>
      <vt:lpstr>Présentation PowerPoint</vt:lpstr>
      <vt:lpstr>La borne totem  - pour les opérations locales et régionales - pour les marques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 tilloy</dc:creator>
  <cp:lastModifiedBy>michel tilloy</cp:lastModifiedBy>
  <cp:revision>286</cp:revision>
  <dcterms:created xsi:type="dcterms:W3CDTF">2022-03-29T21:24:48Z</dcterms:created>
  <dcterms:modified xsi:type="dcterms:W3CDTF">2022-09-07T07:56:18Z</dcterms:modified>
</cp:coreProperties>
</file>